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1"/>
  </p:sldMasterIdLst>
  <p:notesMasterIdLst>
    <p:notesMasterId r:id="rId44"/>
  </p:notesMasterIdLst>
  <p:handoutMasterIdLst>
    <p:handoutMasterId r:id="rId45"/>
  </p:handoutMasterIdLst>
  <p:sldIdLst>
    <p:sldId id="256" r:id="rId2"/>
    <p:sldId id="300" r:id="rId3"/>
    <p:sldId id="337"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41" r:id="rId29"/>
    <p:sldId id="342" r:id="rId30"/>
    <p:sldId id="326" r:id="rId31"/>
    <p:sldId id="328" r:id="rId32"/>
    <p:sldId id="329" r:id="rId33"/>
    <p:sldId id="335" r:id="rId34"/>
    <p:sldId id="330" r:id="rId35"/>
    <p:sldId id="334" r:id="rId36"/>
    <p:sldId id="340" r:id="rId37"/>
    <p:sldId id="338" r:id="rId38"/>
    <p:sldId id="331" r:id="rId39"/>
    <p:sldId id="332" r:id="rId40"/>
    <p:sldId id="339" r:id="rId41"/>
    <p:sldId id="336" r:id="rId42"/>
    <p:sldId id="333"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71A2025-6269-48EC-B7A4-FAFD0E8F6E87}" type="datetime1">
              <a:rPr lang="en-GB"/>
              <a:pPr>
                <a:defRPr/>
              </a:pPr>
              <a:t>09/04/2015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35015A-82A4-415F-AF87-DE68372E0C3A}" type="slidenum">
              <a:rPr lang="en-US" altLang="en-US"/>
              <a:pPr/>
              <a:t>‹#›</a:t>
            </a:fld>
            <a:endParaRPr lang="en-US" altLang="en-US"/>
          </a:p>
        </p:txBody>
      </p:sp>
    </p:spTree>
    <p:extLst>
      <p:ext uri="{BB962C8B-B14F-4D97-AF65-F5344CB8AC3E}">
        <p14:creationId xmlns:p14="http://schemas.microsoft.com/office/powerpoint/2010/main" val="327454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77D8A0C-CDE7-47EE-B6ED-454468D94B74}" type="datetime1">
              <a:rPr lang="en-GB"/>
              <a:pPr>
                <a:defRPr/>
              </a:pPr>
              <a:t>09/04/2015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C2B3943-BDC9-44B6-9821-7269C6F13FC9}" type="slidenum">
              <a:rPr lang="en-US" altLang="en-US"/>
              <a:pPr/>
              <a:t>‹#›</a:t>
            </a:fld>
            <a:endParaRPr lang="en-US" altLang="en-US"/>
          </a:p>
        </p:txBody>
      </p:sp>
    </p:spTree>
    <p:extLst>
      <p:ext uri="{BB962C8B-B14F-4D97-AF65-F5344CB8AC3E}">
        <p14:creationId xmlns:p14="http://schemas.microsoft.com/office/powerpoint/2010/main" val="271719042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65AEFE9-892D-4054-AD9E-6D8315FC0228}" type="slidenum">
              <a:rPr lang="en-US" altLang="en-US"/>
              <a:pPr/>
              <a:t>1</a:t>
            </a:fld>
            <a:endParaRPr lang="en-US" altLang="en-US"/>
          </a:p>
        </p:txBody>
      </p:sp>
    </p:spTree>
    <p:extLst>
      <p:ext uri="{BB962C8B-B14F-4D97-AF65-F5344CB8AC3E}">
        <p14:creationId xmlns:p14="http://schemas.microsoft.com/office/powerpoint/2010/main" val="296860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10</a:t>
            </a:fld>
            <a:endParaRPr lang="en-US" altLang="en-US"/>
          </a:p>
        </p:txBody>
      </p:sp>
    </p:spTree>
    <p:extLst>
      <p:ext uri="{BB962C8B-B14F-4D97-AF65-F5344CB8AC3E}">
        <p14:creationId xmlns:p14="http://schemas.microsoft.com/office/powerpoint/2010/main" val="2066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11</a:t>
            </a:fld>
            <a:endParaRPr lang="en-US" altLang="en-US"/>
          </a:p>
        </p:txBody>
      </p:sp>
    </p:spTree>
    <p:extLst>
      <p:ext uri="{BB962C8B-B14F-4D97-AF65-F5344CB8AC3E}">
        <p14:creationId xmlns:p14="http://schemas.microsoft.com/office/powerpoint/2010/main" val="301834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12</a:t>
            </a:fld>
            <a:endParaRPr lang="en-US" altLang="en-US"/>
          </a:p>
        </p:txBody>
      </p:sp>
    </p:spTree>
    <p:extLst>
      <p:ext uri="{BB962C8B-B14F-4D97-AF65-F5344CB8AC3E}">
        <p14:creationId xmlns:p14="http://schemas.microsoft.com/office/powerpoint/2010/main" val="3131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13</a:t>
            </a:fld>
            <a:endParaRPr lang="en-US" altLang="en-US"/>
          </a:p>
        </p:txBody>
      </p:sp>
    </p:spTree>
    <p:extLst>
      <p:ext uri="{BB962C8B-B14F-4D97-AF65-F5344CB8AC3E}">
        <p14:creationId xmlns:p14="http://schemas.microsoft.com/office/powerpoint/2010/main" val="112583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14</a:t>
            </a:fld>
            <a:endParaRPr lang="en-US" altLang="en-US"/>
          </a:p>
        </p:txBody>
      </p:sp>
    </p:spTree>
    <p:extLst>
      <p:ext uri="{BB962C8B-B14F-4D97-AF65-F5344CB8AC3E}">
        <p14:creationId xmlns:p14="http://schemas.microsoft.com/office/powerpoint/2010/main" val="69183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15</a:t>
            </a:fld>
            <a:endParaRPr lang="en-US" altLang="en-US"/>
          </a:p>
        </p:txBody>
      </p:sp>
    </p:spTree>
    <p:extLst>
      <p:ext uri="{BB962C8B-B14F-4D97-AF65-F5344CB8AC3E}">
        <p14:creationId xmlns:p14="http://schemas.microsoft.com/office/powerpoint/2010/main" val="1585302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16</a:t>
            </a:fld>
            <a:endParaRPr lang="en-US" altLang="en-US"/>
          </a:p>
        </p:txBody>
      </p:sp>
    </p:spTree>
    <p:extLst>
      <p:ext uri="{BB962C8B-B14F-4D97-AF65-F5344CB8AC3E}">
        <p14:creationId xmlns:p14="http://schemas.microsoft.com/office/powerpoint/2010/main" val="846042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17</a:t>
            </a:fld>
            <a:endParaRPr lang="en-US" altLang="en-US"/>
          </a:p>
        </p:txBody>
      </p:sp>
    </p:spTree>
    <p:extLst>
      <p:ext uri="{BB962C8B-B14F-4D97-AF65-F5344CB8AC3E}">
        <p14:creationId xmlns:p14="http://schemas.microsoft.com/office/powerpoint/2010/main" val="35125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18</a:t>
            </a:fld>
            <a:endParaRPr lang="en-US" altLang="en-US"/>
          </a:p>
        </p:txBody>
      </p:sp>
    </p:spTree>
    <p:extLst>
      <p:ext uri="{BB962C8B-B14F-4D97-AF65-F5344CB8AC3E}">
        <p14:creationId xmlns:p14="http://schemas.microsoft.com/office/powerpoint/2010/main" val="2489954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19</a:t>
            </a:fld>
            <a:endParaRPr lang="en-US" altLang="en-US"/>
          </a:p>
        </p:txBody>
      </p:sp>
    </p:spTree>
    <p:extLst>
      <p:ext uri="{BB962C8B-B14F-4D97-AF65-F5344CB8AC3E}">
        <p14:creationId xmlns:p14="http://schemas.microsoft.com/office/powerpoint/2010/main" val="390270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a:t>
            </a:fld>
            <a:endParaRPr lang="en-US" altLang="en-US"/>
          </a:p>
        </p:txBody>
      </p:sp>
    </p:spTree>
    <p:extLst>
      <p:ext uri="{BB962C8B-B14F-4D97-AF65-F5344CB8AC3E}">
        <p14:creationId xmlns:p14="http://schemas.microsoft.com/office/powerpoint/2010/main" val="3803785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20</a:t>
            </a:fld>
            <a:endParaRPr lang="en-US" altLang="en-US"/>
          </a:p>
        </p:txBody>
      </p:sp>
    </p:spTree>
    <p:extLst>
      <p:ext uri="{BB962C8B-B14F-4D97-AF65-F5344CB8AC3E}">
        <p14:creationId xmlns:p14="http://schemas.microsoft.com/office/powerpoint/2010/main" val="67432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21</a:t>
            </a:fld>
            <a:endParaRPr lang="en-US" altLang="en-US"/>
          </a:p>
        </p:txBody>
      </p:sp>
    </p:spTree>
    <p:extLst>
      <p:ext uri="{BB962C8B-B14F-4D97-AF65-F5344CB8AC3E}">
        <p14:creationId xmlns:p14="http://schemas.microsoft.com/office/powerpoint/2010/main" val="1600949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22</a:t>
            </a:fld>
            <a:endParaRPr lang="en-US" altLang="en-US"/>
          </a:p>
        </p:txBody>
      </p:sp>
    </p:spTree>
    <p:extLst>
      <p:ext uri="{BB962C8B-B14F-4D97-AF65-F5344CB8AC3E}">
        <p14:creationId xmlns:p14="http://schemas.microsoft.com/office/powerpoint/2010/main" val="1705223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23</a:t>
            </a:fld>
            <a:endParaRPr lang="en-US" altLang="en-US"/>
          </a:p>
        </p:txBody>
      </p:sp>
    </p:spTree>
    <p:extLst>
      <p:ext uri="{BB962C8B-B14F-4D97-AF65-F5344CB8AC3E}">
        <p14:creationId xmlns:p14="http://schemas.microsoft.com/office/powerpoint/2010/main" val="225487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24</a:t>
            </a:fld>
            <a:endParaRPr lang="en-US" altLang="en-US"/>
          </a:p>
        </p:txBody>
      </p:sp>
    </p:spTree>
    <p:extLst>
      <p:ext uri="{BB962C8B-B14F-4D97-AF65-F5344CB8AC3E}">
        <p14:creationId xmlns:p14="http://schemas.microsoft.com/office/powerpoint/2010/main" val="3380389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25</a:t>
            </a:fld>
            <a:endParaRPr lang="en-US" altLang="en-US"/>
          </a:p>
        </p:txBody>
      </p:sp>
    </p:spTree>
    <p:extLst>
      <p:ext uri="{BB962C8B-B14F-4D97-AF65-F5344CB8AC3E}">
        <p14:creationId xmlns:p14="http://schemas.microsoft.com/office/powerpoint/2010/main" val="4035647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26</a:t>
            </a:fld>
            <a:endParaRPr lang="en-US" altLang="en-US"/>
          </a:p>
        </p:txBody>
      </p:sp>
    </p:spTree>
    <p:extLst>
      <p:ext uri="{BB962C8B-B14F-4D97-AF65-F5344CB8AC3E}">
        <p14:creationId xmlns:p14="http://schemas.microsoft.com/office/powerpoint/2010/main" val="3859884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27</a:t>
            </a:fld>
            <a:endParaRPr lang="en-US" altLang="en-US"/>
          </a:p>
        </p:txBody>
      </p:sp>
    </p:spTree>
    <p:extLst>
      <p:ext uri="{BB962C8B-B14F-4D97-AF65-F5344CB8AC3E}">
        <p14:creationId xmlns:p14="http://schemas.microsoft.com/office/powerpoint/2010/main" val="1033618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30</a:t>
            </a:fld>
            <a:endParaRPr lang="en-US" altLang="en-US"/>
          </a:p>
        </p:txBody>
      </p:sp>
    </p:spTree>
    <p:extLst>
      <p:ext uri="{BB962C8B-B14F-4D97-AF65-F5344CB8AC3E}">
        <p14:creationId xmlns:p14="http://schemas.microsoft.com/office/powerpoint/2010/main" val="4065372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31</a:t>
            </a:fld>
            <a:endParaRPr lang="en-US" altLang="en-US"/>
          </a:p>
        </p:txBody>
      </p:sp>
    </p:spTree>
    <p:extLst>
      <p:ext uri="{BB962C8B-B14F-4D97-AF65-F5344CB8AC3E}">
        <p14:creationId xmlns:p14="http://schemas.microsoft.com/office/powerpoint/2010/main" val="75054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a:t>
            </a:fld>
            <a:endParaRPr lang="en-US" altLang="en-US"/>
          </a:p>
        </p:txBody>
      </p:sp>
    </p:spTree>
    <p:extLst>
      <p:ext uri="{BB962C8B-B14F-4D97-AF65-F5344CB8AC3E}">
        <p14:creationId xmlns:p14="http://schemas.microsoft.com/office/powerpoint/2010/main" val="2015528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32</a:t>
            </a:fld>
            <a:endParaRPr lang="en-US" altLang="en-US"/>
          </a:p>
        </p:txBody>
      </p:sp>
    </p:spTree>
    <p:extLst>
      <p:ext uri="{BB962C8B-B14F-4D97-AF65-F5344CB8AC3E}">
        <p14:creationId xmlns:p14="http://schemas.microsoft.com/office/powerpoint/2010/main" val="1445587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33</a:t>
            </a:fld>
            <a:endParaRPr lang="en-US" altLang="en-US"/>
          </a:p>
        </p:txBody>
      </p:sp>
    </p:spTree>
    <p:extLst>
      <p:ext uri="{BB962C8B-B14F-4D97-AF65-F5344CB8AC3E}">
        <p14:creationId xmlns:p14="http://schemas.microsoft.com/office/powerpoint/2010/main" val="1346437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34</a:t>
            </a:fld>
            <a:endParaRPr lang="en-US" altLang="en-US"/>
          </a:p>
        </p:txBody>
      </p:sp>
    </p:spTree>
    <p:extLst>
      <p:ext uri="{BB962C8B-B14F-4D97-AF65-F5344CB8AC3E}">
        <p14:creationId xmlns:p14="http://schemas.microsoft.com/office/powerpoint/2010/main" val="3212790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35</a:t>
            </a:fld>
            <a:endParaRPr lang="en-US" altLang="en-US"/>
          </a:p>
        </p:txBody>
      </p:sp>
    </p:spTree>
    <p:extLst>
      <p:ext uri="{BB962C8B-B14F-4D97-AF65-F5344CB8AC3E}">
        <p14:creationId xmlns:p14="http://schemas.microsoft.com/office/powerpoint/2010/main" val="1052783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36</a:t>
            </a:fld>
            <a:endParaRPr lang="en-US" altLang="en-US"/>
          </a:p>
        </p:txBody>
      </p:sp>
    </p:spTree>
    <p:extLst>
      <p:ext uri="{BB962C8B-B14F-4D97-AF65-F5344CB8AC3E}">
        <p14:creationId xmlns:p14="http://schemas.microsoft.com/office/powerpoint/2010/main" val="4103648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37</a:t>
            </a:fld>
            <a:endParaRPr lang="en-US" altLang="en-US"/>
          </a:p>
        </p:txBody>
      </p:sp>
    </p:spTree>
    <p:extLst>
      <p:ext uri="{BB962C8B-B14F-4D97-AF65-F5344CB8AC3E}">
        <p14:creationId xmlns:p14="http://schemas.microsoft.com/office/powerpoint/2010/main" val="2300629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38</a:t>
            </a:fld>
            <a:endParaRPr lang="en-US" altLang="en-US"/>
          </a:p>
        </p:txBody>
      </p:sp>
    </p:spTree>
    <p:extLst>
      <p:ext uri="{BB962C8B-B14F-4D97-AF65-F5344CB8AC3E}">
        <p14:creationId xmlns:p14="http://schemas.microsoft.com/office/powerpoint/2010/main" val="2203825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39</a:t>
            </a:fld>
            <a:endParaRPr lang="en-US" altLang="en-US"/>
          </a:p>
        </p:txBody>
      </p:sp>
    </p:spTree>
    <p:extLst>
      <p:ext uri="{BB962C8B-B14F-4D97-AF65-F5344CB8AC3E}">
        <p14:creationId xmlns:p14="http://schemas.microsoft.com/office/powerpoint/2010/main" val="1892753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40</a:t>
            </a:fld>
            <a:endParaRPr lang="en-US" altLang="en-US"/>
          </a:p>
        </p:txBody>
      </p:sp>
    </p:spTree>
    <p:extLst>
      <p:ext uri="{BB962C8B-B14F-4D97-AF65-F5344CB8AC3E}">
        <p14:creationId xmlns:p14="http://schemas.microsoft.com/office/powerpoint/2010/main" val="2680514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41</a:t>
            </a:fld>
            <a:endParaRPr lang="en-US" altLang="en-US"/>
          </a:p>
        </p:txBody>
      </p:sp>
    </p:spTree>
    <p:extLst>
      <p:ext uri="{BB962C8B-B14F-4D97-AF65-F5344CB8AC3E}">
        <p14:creationId xmlns:p14="http://schemas.microsoft.com/office/powerpoint/2010/main" val="266823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4</a:t>
            </a:fld>
            <a:endParaRPr lang="en-US" altLang="en-US"/>
          </a:p>
        </p:txBody>
      </p:sp>
    </p:spTree>
    <p:extLst>
      <p:ext uri="{BB962C8B-B14F-4D97-AF65-F5344CB8AC3E}">
        <p14:creationId xmlns:p14="http://schemas.microsoft.com/office/powerpoint/2010/main" val="1496359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42</a:t>
            </a:fld>
            <a:endParaRPr lang="en-US" altLang="en-US"/>
          </a:p>
        </p:txBody>
      </p:sp>
    </p:spTree>
    <p:extLst>
      <p:ext uri="{BB962C8B-B14F-4D97-AF65-F5344CB8AC3E}">
        <p14:creationId xmlns:p14="http://schemas.microsoft.com/office/powerpoint/2010/main" val="26324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5</a:t>
            </a:fld>
            <a:endParaRPr lang="en-US" altLang="en-US"/>
          </a:p>
        </p:txBody>
      </p:sp>
    </p:spTree>
    <p:extLst>
      <p:ext uri="{BB962C8B-B14F-4D97-AF65-F5344CB8AC3E}">
        <p14:creationId xmlns:p14="http://schemas.microsoft.com/office/powerpoint/2010/main" val="423601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6</a:t>
            </a:fld>
            <a:endParaRPr lang="en-US" altLang="en-US"/>
          </a:p>
        </p:txBody>
      </p:sp>
    </p:spTree>
    <p:extLst>
      <p:ext uri="{BB962C8B-B14F-4D97-AF65-F5344CB8AC3E}">
        <p14:creationId xmlns:p14="http://schemas.microsoft.com/office/powerpoint/2010/main" val="377168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7</a:t>
            </a:fld>
            <a:endParaRPr lang="en-US" altLang="en-US"/>
          </a:p>
        </p:txBody>
      </p:sp>
    </p:spTree>
    <p:extLst>
      <p:ext uri="{BB962C8B-B14F-4D97-AF65-F5344CB8AC3E}">
        <p14:creationId xmlns:p14="http://schemas.microsoft.com/office/powerpoint/2010/main" val="163269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8</a:t>
            </a:fld>
            <a:endParaRPr lang="en-US" altLang="en-US"/>
          </a:p>
        </p:txBody>
      </p:sp>
    </p:spTree>
    <p:extLst>
      <p:ext uri="{BB962C8B-B14F-4D97-AF65-F5344CB8AC3E}">
        <p14:creationId xmlns:p14="http://schemas.microsoft.com/office/powerpoint/2010/main" val="217440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E5F2ECC-050D-428F-B5DF-13528B6612E0}" type="slidenum">
              <a:rPr lang="en-US" altLang="en-US"/>
              <a:pPr/>
              <a:t>9</a:t>
            </a:fld>
            <a:endParaRPr lang="en-US" altLang="en-US"/>
          </a:p>
        </p:txBody>
      </p:sp>
    </p:spTree>
    <p:extLst>
      <p:ext uri="{BB962C8B-B14F-4D97-AF65-F5344CB8AC3E}">
        <p14:creationId xmlns:p14="http://schemas.microsoft.com/office/powerpoint/2010/main" val="73523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fld id="{7FCB50A8-92CF-458A-B1D1-FE52EA2276FD}" type="datetimeFigureOut">
              <a:rPr lang="en-US" smtClean="0"/>
              <a:pPr>
                <a:defRPr/>
              </a:pPr>
              <a:t>4/9/2015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EBDEC9-2214-4295-A6B3-D46877427D92}" type="slidenum">
              <a:rPr lang="en-US" altLang="en-US" smtClean="0"/>
              <a:pPr/>
              <a:t>‹#›</a:t>
            </a:fld>
            <a:endParaRPr lang="en-US" altLang="en-US"/>
          </a:p>
        </p:txBody>
      </p:sp>
    </p:spTree>
    <p:extLst>
      <p:ext uri="{BB962C8B-B14F-4D97-AF65-F5344CB8AC3E}">
        <p14:creationId xmlns:p14="http://schemas.microsoft.com/office/powerpoint/2010/main" val="418415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26757054-831F-4928-952D-E675F6CF543B}" type="datetimeFigureOut">
              <a:rPr lang="en-US" smtClean="0"/>
              <a:pPr>
                <a:defRPr/>
              </a:pPr>
              <a:t>4/9/2015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5DCD228-C1D6-4929-A968-E14B2B171DAD}" type="slidenum">
              <a:rPr lang="en-US" altLang="en-US" smtClean="0"/>
              <a:pPr/>
              <a:t>‹#›</a:t>
            </a:fld>
            <a:endParaRPr lang="en-US" altLang="en-US"/>
          </a:p>
        </p:txBody>
      </p:sp>
    </p:spTree>
    <p:extLst>
      <p:ext uri="{BB962C8B-B14F-4D97-AF65-F5344CB8AC3E}">
        <p14:creationId xmlns:p14="http://schemas.microsoft.com/office/powerpoint/2010/main" val="297291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7D571B6B-344C-447A-8DDB-A701C926DB6A}" type="datetimeFigureOut">
              <a:rPr lang="en-US" smtClean="0"/>
              <a:pPr>
                <a:defRPr/>
              </a:pPr>
              <a:t>4/9/2015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5EBA720-1CBB-4564-88FD-3D7B8A0F10CE}" type="slidenum">
              <a:rPr lang="en-US" altLang="en-US" smtClean="0"/>
              <a:pPr/>
              <a:t>‹#›</a:t>
            </a:fld>
            <a:endParaRPr lang="en-US" altLang="en-US"/>
          </a:p>
        </p:txBody>
      </p:sp>
    </p:spTree>
    <p:extLst>
      <p:ext uri="{BB962C8B-B14F-4D97-AF65-F5344CB8AC3E}">
        <p14:creationId xmlns:p14="http://schemas.microsoft.com/office/powerpoint/2010/main" val="24764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9912F964-4C6E-41FC-B447-C03A0550F5B9}" type="datetimeFigureOut">
              <a:rPr lang="en-US" smtClean="0"/>
              <a:pPr>
                <a:defRPr/>
              </a:pPr>
              <a:t>4/9/2015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477117B-B6D9-4767-9C7D-EDE5B581A269}" type="slidenum">
              <a:rPr lang="en-US" altLang="en-US" smtClean="0"/>
              <a:pPr/>
              <a:t>‹#›</a:t>
            </a:fld>
            <a:endParaRPr lang="en-US" altLang="en-US"/>
          </a:p>
        </p:txBody>
      </p:sp>
    </p:spTree>
    <p:extLst>
      <p:ext uri="{BB962C8B-B14F-4D97-AF65-F5344CB8AC3E}">
        <p14:creationId xmlns:p14="http://schemas.microsoft.com/office/powerpoint/2010/main" val="306699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8626049-F6B1-4E95-BB55-D6FCEBE761A5}" type="datetimeFigureOut">
              <a:rPr lang="en-US" smtClean="0"/>
              <a:pPr>
                <a:defRPr/>
              </a:pPr>
              <a:t>4/9/2015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CBFA0-5719-43B2-8731-D6BC17A45C08}" type="slidenum">
              <a:rPr lang="en-US" altLang="en-US" smtClean="0"/>
              <a:pPr/>
              <a:t>‹#›</a:t>
            </a:fld>
            <a:endParaRPr lang="en-US" altLang="en-US"/>
          </a:p>
        </p:txBody>
      </p:sp>
    </p:spTree>
    <p:extLst>
      <p:ext uri="{BB962C8B-B14F-4D97-AF65-F5344CB8AC3E}">
        <p14:creationId xmlns:p14="http://schemas.microsoft.com/office/powerpoint/2010/main" val="278399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fld id="{C6587213-F7BA-4B71-9B4F-2068813CBEC1}" type="datetimeFigureOut">
              <a:rPr lang="en-US" smtClean="0"/>
              <a:pPr>
                <a:defRPr/>
              </a:pPr>
              <a:t>4/9/2015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4C3BD91-E8A6-4EFF-BC51-699F3B8F436E}" type="slidenum">
              <a:rPr lang="en-US" altLang="en-US" smtClean="0"/>
              <a:pPr/>
              <a:t>‹#›</a:t>
            </a:fld>
            <a:endParaRPr lang="en-US" altLang="en-US"/>
          </a:p>
        </p:txBody>
      </p:sp>
    </p:spTree>
    <p:extLst>
      <p:ext uri="{BB962C8B-B14F-4D97-AF65-F5344CB8AC3E}">
        <p14:creationId xmlns:p14="http://schemas.microsoft.com/office/powerpoint/2010/main" val="32914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fld id="{0DEE92C0-B1B0-4F66-BB6D-14F7888F1260}" type="datetimeFigureOut">
              <a:rPr lang="en-US" smtClean="0"/>
              <a:pPr>
                <a:defRPr/>
              </a:pPr>
              <a:t>4/9/2015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B515B56-3095-4988-8256-4D462C195B4C}" type="slidenum">
              <a:rPr lang="en-US" altLang="en-US" smtClean="0"/>
              <a:pPr/>
              <a:t>‹#›</a:t>
            </a:fld>
            <a:endParaRPr lang="en-US" altLang="en-US"/>
          </a:p>
        </p:txBody>
      </p:sp>
    </p:spTree>
    <p:extLst>
      <p:ext uri="{BB962C8B-B14F-4D97-AF65-F5344CB8AC3E}">
        <p14:creationId xmlns:p14="http://schemas.microsoft.com/office/powerpoint/2010/main" val="379684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fld id="{F53AFC7D-27EC-4C4F-B982-AA7632B484DF}" type="datetimeFigureOut">
              <a:rPr lang="en-US" smtClean="0"/>
              <a:pPr>
                <a:defRPr/>
              </a:pPr>
              <a:t>4/9/2015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7F591A6-B169-458A-9FAB-93FD2D48BF6B}" type="slidenum">
              <a:rPr lang="en-US" altLang="en-US" smtClean="0"/>
              <a:pPr/>
              <a:t>‹#›</a:t>
            </a:fld>
            <a:endParaRPr lang="en-US" altLang="en-US"/>
          </a:p>
        </p:txBody>
      </p:sp>
    </p:spTree>
    <p:extLst>
      <p:ext uri="{BB962C8B-B14F-4D97-AF65-F5344CB8AC3E}">
        <p14:creationId xmlns:p14="http://schemas.microsoft.com/office/powerpoint/2010/main" val="97661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FE5DF8-2A78-45D4-BA02-5F85B61CC18C}" type="datetimeFigureOut">
              <a:rPr lang="en-US" smtClean="0"/>
              <a:pPr>
                <a:defRPr/>
              </a:pPr>
              <a:t>4/9/2015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BCCC627-71B0-4B7E-9BF2-35EAF5ABAFAC}" type="slidenum">
              <a:rPr lang="en-US" altLang="en-US" smtClean="0"/>
              <a:pPr/>
              <a:t>‹#›</a:t>
            </a:fld>
            <a:endParaRPr lang="en-US" altLang="en-US"/>
          </a:p>
        </p:txBody>
      </p:sp>
    </p:spTree>
    <p:extLst>
      <p:ext uri="{BB962C8B-B14F-4D97-AF65-F5344CB8AC3E}">
        <p14:creationId xmlns:p14="http://schemas.microsoft.com/office/powerpoint/2010/main" val="138179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BC22FEF-F1FE-4359-9385-F28DA7B05083}" type="datetimeFigureOut">
              <a:rPr lang="en-US" smtClean="0"/>
              <a:pPr>
                <a:defRPr/>
              </a:pPr>
              <a:t>4/9/2015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DA6E3F5-37E9-4F6D-ADDF-F9E8554A769C}" type="slidenum">
              <a:rPr lang="en-US" altLang="en-US" smtClean="0"/>
              <a:pPr/>
              <a:t>‹#›</a:t>
            </a:fld>
            <a:endParaRPr lang="en-US" altLang="en-US"/>
          </a:p>
        </p:txBody>
      </p:sp>
    </p:spTree>
    <p:extLst>
      <p:ext uri="{BB962C8B-B14F-4D97-AF65-F5344CB8AC3E}">
        <p14:creationId xmlns:p14="http://schemas.microsoft.com/office/powerpoint/2010/main" val="157029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BCB762F-1293-4C1D-884F-7915F51CCCA7}" type="datetimeFigureOut">
              <a:rPr lang="en-US" smtClean="0"/>
              <a:pPr>
                <a:defRPr/>
              </a:pPr>
              <a:t>4/9/2015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7FDB3F7-F9F9-46FC-AA0F-080D776B28F9}" type="slidenum">
              <a:rPr lang="en-US" altLang="en-US" smtClean="0"/>
              <a:pPr/>
              <a:t>‹#›</a:t>
            </a:fld>
            <a:endParaRPr lang="en-US" altLang="en-US"/>
          </a:p>
        </p:txBody>
      </p:sp>
    </p:spTree>
    <p:extLst>
      <p:ext uri="{BB962C8B-B14F-4D97-AF65-F5344CB8AC3E}">
        <p14:creationId xmlns:p14="http://schemas.microsoft.com/office/powerpoint/2010/main" val="153898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F9A7489-C98D-4C98-96D7-DEB4F8F01117}" type="datetimeFigureOut">
              <a:rPr lang="en-US" smtClean="0"/>
              <a:pPr>
                <a:defRPr/>
              </a:pPr>
              <a:t>4/9/2015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5C66C5-ABA6-40CA-84FA-D18430284821}" type="slidenum">
              <a:rPr lang="en-US" altLang="en-US" smtClean="0"/>
              <a:pPr/>
              <a:t>‹#›</a:t>
            </a:fld>
            <a:endParaRPr lang="en-US" altLang="en-US"/>
          </a:p>
        </p:txBody>
      </p:sp>
    </p:spTree>
    <p:extLst>
      <p:ext uri="{BB962C8B-B14F-4D97-AF65-F5344CB8AC3E}">
        <p14:creationId xmlns:p14="http://schemas.microsoft.com/office/powerpoint/2010/main" val="369159222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1.jp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png"/><Relationship Id="rId9" Type="http://schemas.openxmlformats.org/officeDocument/2006/relationships/image" Target="../media/image54.jpg"/></Relationships>
</file>

<file path=ppt/slides/_rels/slide38.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image" Target="../media/image2.png"/><Relationship Id="rId7" Type="http://schemas.openxmlformats.org/officeDocument/2006/relationships/image" Target="../media/image64.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3.jpg"/><Relationship Id="rId5" Type="http://schemas.openxmlformats.org/officeDocument/2006/relationships/image" Target="../media/image62.jpg"/><Relationship Id="rId10" Type="http://schemas.openxmlformats.org/officeDocument/2006/relationships/image" Target="../media/image54.jpg"/><Relationship Id="rId4" Type="http://schemas.openxmlformats.org/officeDocument/2006/relationships/image" Target="../media/image61.gif"/><Relationship Id="rId9" Type="http://schemas.openxmlformats.org/officeDocument/2006/relationships/hyperlink" Target="http://www.robotscience.co.za/UJ/"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2.png"/><Relationship Id="rId7" Type="http://schemas.openxmlformats.org/officeDocument/2006/relationships/image" Target="../media/image67.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hyperlink" Target="http://www.legofoundation.com/en-us/newsroom/articles/2013/crazy-divas-robotic-adventures?fb_action_ids=10200551788574014&amp;fb_action_types=og.likes&amp;fb_source=other_multiline&amp;action_object_map=%5b639561799391123%5d&amp;action_type_map=%5b%22og.likes%22%5d&amp;action_ref_map=%5b%5d" TargetMode="External"/><Relationship Id="rId10" Type="http://schemas.openxmlformats.org/officeDocument/2006/relationships/image" Target="../media/image53.jpg"/><Relationship Id="rId4" Type="http://schemas.openxmlformats.org/officeDocument/2006/relationships/hyperlink" Target="http://www.handsontech.co.za/" TargetMode="External"/><Relationship Id="rId9"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hyperlink" Target="http://blogs.wsj.com/indiarealtime/2014/07/24/indias-answer-to-google-glass-the-smartshoe/?mod=e2tw" TargetMode="External"/><Relationship Id="rId3" Type="http://schemas.openxmlformats.org/officeDocument/2006/relationships/image" Target="../media/image2.png"/><Relationship Id="rId7" Type="http://schemas.openxmlformats.org/officeDocument/2006/relationships/hyperlink" Target="https://www.linkedin.com/pulse/article/20140806095051-206580-the-world-in-2025-10-predictions-of-innovation" TargetMode="External"/><Relationship Id="rId12" Type="http://schemas.openxmlformats.org/officeDocument/2006/relationships/hyperlink" Target="http://www.dailykos.com/story/2014/08/05/1319348/-S-P-finally-finds-something-to-dislike-in-our-extreme-wealth-gap-It-s-hurting-economic-growth"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www.businessinsider.com/" TargetMode="External"/><Relationship Id="rId11" Type="http://schemas.openxmlformats.org/officeDocument/2006/relationships/hyperlink" Target="http://www.ted.com/talks/nick_hanauer_beware_fellow_plutocrats_the_pitchforks_are_coming" TargetMode="External"/><Relationship Id="rId5" Type="http://schemas.openxmlformats.org/officeDocument/2006/relationships/hyperlink" Target="http://news.distractify.com/people/scenes-from-the-past-you-never-expected-never-seen-before/?v=1" TargetMode="External"/><Relationship Id="rId10" Type="http://schemas.openxmlformats.org/officeDocument/2006/relationships/hyperlink" Target="http://ideas.ted.com/2014/06/03/the-4-biggest-reasons-why-inequality-is-bad-for-society/" TargetMode="External"/><Relationship Id="rId4" Type="http://schemas.openxmlformats.org/officeDocument/2006/relationships/hyperlink" Target="https://www.facebook.com/photo.php?v=615203105216064" TargetMode="External"/><Relationship Id="rId9" Type="http://schemas.openxmlformats.org/officeDocument/2006/relationships/hyperlink" Target="http://www.cnet.com/news/elon-musk-worries-ai-could-delete-humans-along-with-spa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facebook.com/photo.php?v=615203105216064"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36" y="1190599"/>
            <a:ext cx="4531204" cy="2593618"/>
          </a:xfrm>
          <a:prstGeom prst="rect">
            <a:avLst/>
          </a:prstGeom>
        </p:spPr>
      </p:pic>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168538" y="3108772"/>
            <a:ext cx="3893024" cy="657580"/>
          </a:xfrm>
        </p:spPr>
        <p:txBody>
          <a:bodyPr>
            <a:normAutofit fontScale="90000"/>
          </a:bodyPr>
          <a:lstStyle/>
          <a:p>
            <a:r>
              <a:rPr lang="en-ZA" dirty="0" smtClean="0"/>
              <a:t>Pay It Forward</a:t>
            </a:r>
            <a:endParaRPr lang="en-ZA" dirty="0"/>
          </a:p>
        </p:txBody>
      </p:sp>
      <p:sp>
        <p:nvSpPr>
          <p:cNvPr id="9" name="Subtitle 2"/>
          <p:cNvSpPr>
            <a:spLocks noGrp="1"/>
          </p:cNvSpPr>
          <p:nvPr>
            <p:ph type="subTitle" idx="1"/>
          </p:nvPr>
        </p:nvSpPr>
        <p:spPr>
          <a:xfrm>
            <a:off x="3150328" y="3925372"/>
            <a:ext cx="5111086" cy="1338077"/>
          </a:xfrm>
        </p:spPr>
        <p:txBody>
          <a:bodyPr>
            <a:normAutofit fontScale="92500"/>
          </a:bodyPr>
          <a:lstStyle/>
          <a:p>
            <a:pPr algn="r"/>
            <a:r>
              <a:rPr lang="en-ZA" sz="2400" dirty="0" smtClean="0"/>
              <a:t>André Hoffmann </a:t>
            </a:r>
            <a:r>
              <a:rPr lang="en-ZA" dirty="0" smtClean="0"/>
              <a:t>Pr</a:t>
            </a:r>
            <a:r>
              <a:rPr lang="en-ZA" dirty="0"/>
              <a:t>. Tech. Eng. </a:t>
            </a:r>
            <a:r>
              <a:rPr lang="en-ZA" dirty="0" smtClean="0"/>
              <a:t>MBA FSAIEE MIEEE</a:t>
            </a:r>
            <a:endParaRPr lang="en-ZA" sz="2400" dirty="0" smtClean="0"/>
          </a:p>
          <a:p>
            <a:pPr algn="r"/>
            <a:endParaRPr lang="en-ZA" sz="2200" dirty="0" smtClean="0"/>
          </a:p>
          <a:p>
            <a:pPr algn="r"/>
            <a:r>
              <a:rPr lang="en-ZA" sz="2400" dirty="0" smtClean="0"/>
              <a:t>26 March 2015</a:t>
            </a:r>
            <a:endParaRPr lang="en-ZA" sz="2400" dirty="0"/>
          </a:p>
        </p:txBody>
      </p:sp>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5"/>
          <a:stretch>
            <a:fillRect/>
          </a:stretch>
        </p:blipFill>
        <p:spPr>
          <a:xfrm>
            <a:off x="728826" y="3925372"/>
            <a:ext cx="2060812" cy="18609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559877" y="1258981"/>
            <a:ext cx="7886700" cy="72938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The 1989 Science Fiction movie…</a:t>
            </a:r>
            <a:endParaRPr lang="en-ZA" dirty="0"/>
          </a:p>
        </p:txBody>
      </p:sp>
      <p:pic>
        <p:nvPicPr>
          <p:cNvPr id="9"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784" y="1985941"/>
            <a:ext cx="6391699" cy="3579352"/>
          </a:xfrm>
          <a:prstGeom prst="rect">
            <a:avLst/>
          </a:prstGeom>
        </p:spPr>
      </p:pic>
      <p:sp>
        <p:nvSpPr>
          <p:cNvPr id="10" name="Rectangle 9"/>
          <p:cNvSpPr/>
          <p:nvPr/>
        </p:nvSpPr>
        <p:spPr>
          <a:xfrm>
            <a:off x="1962441" y="5565293"/>
            <a:ext cx="4612943" cy="388696"/>
          </a:xfrm>
          <a:prstGeom prst="rect">
            <a:avLst/>
          </a:prstGeom>
        </p:spPr>
        <p:txBody>
          <a:bodyPr wrap="square">
            <a:spAutoFit/>
          </a:bodyPr>
          <a:lstStyle/>
          <a:p>
            <a:pPr marL="457200">
              <a:lnSpc>
                <a:spcPct val="107000"/>
              </a:lnSpc>
              <a:spcAft>
                <a:spcPts val="0"/>
              </a:spcAft>
            </a:pPr>
            <a:r>
              <a:rPr lang="en-ZA"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ZA" i="1" dirty="0" smtClean="0">
                <a:effectLst/>
                <a:latin typeface="Times New Roman" panose="02020603050405020304" pitchFamily="18" charset="0"/>
                <a:ea typeface="Times New Roman" panose="02020603050405020304" pitchFamily="18" charset="0"/>
                <a:cs typeface="Times New Roman" panose="02020603050405020304" pitchFamily="18" charset="0"/>
              </a:rPr>
              <a:t>Getting BACK was only the beginning...</a:t>
            </a:r>
            <a:r>
              <a:rPr lang="en-ZA"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691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54" y="1823755"/>
            <a:ext cx="7715930" cy="4108732"/>
          </a:xfrm>
          <a:prstGeom prst="rect">
            <a:avLst/>
          </a:prstGeom>
        </p:spPr>
      </p:pic>
      <p:sp>
        <p:nvSpPr>
          <p:cNvPr id="9" name="Title 1"/>
          <p:cNvSpPr txBox="1">
            <a:spLocks/>
          </p:cNvSpPr>
          <p:nvPr/>
        </p:nvSpPr>
        <p:spPr>
          <a:xfrm>
            <a:off x="245658" y="1061035"/>
            <a:ext cx="8229600" cy="80996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Wearable technology</a:t>
            </a:r>
            <a:endParaRPr lang="en-ZA" dirty="0"/>
          </a:p>
        </p:txBody>
      </p:sp>
    </p:spTree>
    <p:extLst>
      <p:ext uri="{BB962C8B-B14F-4D97-AF65-F5344CB8AC3E}">
        <p14:creationId xmlns:p14="http://schemas.microsoft.com/office/powerpoint/2010/main" val="1565909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716" y="1813916"/>
            <a:ext cx="7080854" cy="4032846"/>
          </a:xfrm>
          <a:prstGeom prst="rect">
            <a:avLst/>
          </a:prstGeom>
        </p:spPr>
      </p:pic>
      <p:sp>
        <p:nvSpPr>
          <p:cNvPr id="9" name="Title 1"/>
          <p:cNvSpPr txBox="1">
            <a:spLocks/>
          </p:cNvSpPr>
          <p:nvPr/>
        </p:nvSpPr>
        <p:spPr>
          <a:xfrm>
            <a:off x="628649" y="1186852"/>
            <a:ext cx="7886700" cy="627064"/>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Some things would be obsolete</a:t>
            </a:r>
            <a:endParaRPr lang="en-ZA" dirty="0"/>
          </a:p>
        </p:txBody>
      </p:sp>
    </p:spTree>
    <p:extLst>
      <p:ext uri="{BB962C8B-B14F-4D97-AF65-F5344CB8AC3E}">
        <p14:creationId xmlns:p14="http://schemas.microsoft.com/office/powerpoint/2010/main" val="1910062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1" y="1911222"/>
            <a:ext cx="7321138" cy="4002222"/>
          </a:xfrm>
          <a:prstGeom prst="rect">
            <a:avLst/>
          </a:prstGeom>
        </p:spPr>
      </p:pic>
      <p:sp>
        <p:nvSpPr>
          <p:cNvPr id="9" name="Title 1"/>
          <p:cNvSpPr txBox="1">
            <a:spLocks/>
          </p:cNvSpPr>
          <p:nvPr/>
        </p:nvSpPr>
        <p:spPr>
          <a:xfrm>
            <a:off x="628650" y="1140906"/>
            <a:ext cx="7886700" cy="693162"/>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Voice controlled ordering systems</a:t>
            </a:r>
            <a:endParaRPr lang="en-ZA" dirty="0"/>
          </a:p>
        </p:txBody>
      </p:sp>
    </p:spTree>
    <p:extLst>
      <p:ext uri="{BB962C8B-B14F-4D97-AF65-F5344CB8AC3E}">
        <p14:creationId xmlns:p14="http://schemas.microsoft.com/office/powerpoint/2010/main" val="1749545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1229092" y="1248432"/>
            <a:ext cx="6657605" cy="449751"/>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News footage filmed by a drone</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87" y="1687058"/>
            <a:ext cx="7718962" cy="4245430"/>
          </a:xfrm>
          <a:prstGeom prst="rect">
            <a:avLst/>
          </a:prstGeom>
        </p:spPr>
      </p:pic>
    </p:spTree>
    <p:extLst>
      <p:ext uri="{BB962C8B-B14F-4D97-AF65-F5344CB8AC3E}">
        <p14:creationId xmlns:p14="http://schemas.microsoft.com/office/powerpoint/2010/main" val="1032447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2861581" y="1223074"/>
            <a:ext cx="3670218" cy="598399"/>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Digital Cameras</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24" y="1770675"/>
            <a:ext cx="7624697" cy="4161813"/>
          </a:xfrm>
          <a:prstGeom prst="rect">
            <a:avLst/>
          </a:prstGeom>
        </p:spPr>
      </p:pic>
    </p:spTree>
    <p:extLst>
      <p:ext uri="{BB962C8B-B14F-4D97-AF65-F5344CB8AC3E}">
        <p14:creationId xmlns:p14="http://schemas.microsoft.com/office/powerpoint/2010/main" val="2085996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08697"/>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628649" y="1157369"/>
            <a:ext cx="7886700" cy="627064"/>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Multiple video channel displays</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99" y="1760683"/>
            <a:ext cx="7496502" cy="4198294"/>
          </a:xfrm>
          <a:prstGeom prst="rect">
            <a:avLst/>
          </a:prstGeom>
        </p:spPr>
      </p:pic>
    </p:spTree>
    <p:extLst>
      <p:ext uri="{BB962C8B-B14F-4D97-AF65-F5344CB8AC3E}">
        <p14:creationId xmlns:p14="http://schemas.microsoft.com/office/powerpoint/2010/main" val="2886161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669842" y="824705"/>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sz="3600" dirty="0" smtClean="0"/>
              <a:t>Video Conferencing and wall mounted wide-screen TV</a:t>
            </a:r>
            <a:endParaRPr lang="en-ZA" sz="3600"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873" y="2092359"/>
            <a:ext cx="7296612" cy="3976653"/>
          </a:xfrm>
          <a:prstGeom prst="rect">
            <a:avLst/>
          </a:prstGeom>
        </p:spPr>
      </p:pic>
    </p:spTree>
    <p:extLst>
      <p:ext uri="{BB962C8B-B14F-4D97-AF65-F5344CB8AC3E}">
        <p14:creationId xmlns:p14="http://schemas.microsoft.com/office/powerpoint/2010/main" val="3452054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628650" y="1174018"/>
            <a:ext cx="7886700" cy="626937"/>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Mobile credit card reader</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40" y="1780126"/>
            <a:ext cx="7677710" cy="4152362"/>
          </a:xfrm>
          <a:prstGeom prst="rect">
            <a:avLst/>
          </a:prstGeom>
        </p:spPr>
      </p:pic>
    </p:spTree>
    <p:extLst>
      <p:ext uri="{BB962C8B-B14F-4D97-AF65-F5344CB8AC3E}">
        <p14:creationId xmlns:p14="http://schemas.microsoft.com/office/powerpoint/2010/main" val="2154950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628650" y="1149350"/>
            <a:ext cx="7886700" cy="627064"/>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Hands free gaming devices</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37" y="1781951"/>
            <a:ext cx="7766313" cy="4167922"/>
          </a:xfrm>
          <a:prstGeom prst="rect">
            <a:avLst/>
          </a:prstGeom>
        </p:spPr>
      </p:pic>
      <p:sp>
        <p:nvSpPr>
          <p:cNvPr id="10" name="Rectangle 9"/>
          <p:cNvSpPr/>
          <p:nvPr/>
        </p:nvSpPr>
        <p:spPr>
          <a:xfrm rot="19774365">
            <a:off x="908210" y="3859447"/>
            <a:ext cx="1800493" cy="1754326"/>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Wii</a:t>
            </a:r>
          </a:p>
          <a:p>
            <a:pPr algn="ctr"/>
            <a:r>
              <a:rPr lang="en-US" sz="5400" b="1" dirty="0" err="1" smtClean="0">
                <a:ln w="6600">
                  <a:solidFill>
                    <a:schemeClr val="accent2"/>
                  </a:solidFill>
                  <a:prstDash val="solid"/>
                </a:ln>
                <a:solidFill>
                  <a:srgbClr val="FFFFFF"/>
                </a:solidFill>
                <a:effectLst>
                  <a:outerShdw dist="38100" dir="2700000" algn="tl" rotWithShape="0">
                    <a:schemeClr val="accent2"/>
                  </a:outerShdw>
                </a:effectLst>
              </a:rPr>
              <a:t>xbox</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29081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290017" y="1204291"/>
            <a:ext cx="7886700" cy="97624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fontAlgn="auto">
              <a:spcAft>
                <a:spcPts val="0"/>
              </a:spcAft>
            </a:pPr>
            <a:r>
              <a:rPr lang="en-ZA" sz="3200" dirty="0" smtClean="0"/>
              <a:t>Building on the shoulders of many who have gone before me</a:t>
            </a:r>
            <a:endParaRPr lang="en-ZA" sz="3200" dirty="0"/>
          </a:p>
        </p:txBody>
      </p:sp>
      <p:sp>
        <p:nvSpPr>
          <p:cNvPr id="9" name="Cube 8"/>
          <p:cNvSpPr/>
          <p:nvPr/>
        </p:nvSpPr>
        <p:spPr>
          <a:xfrm>
            <a:off x="2246209" y="5049686"/>
            <a:ext cx="6734018" cy="602675"/>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1909 … 2011</a:t>
            </a:r>
            <a:endParaRPr lang="en-ZA" dirty="0"/>
          </a:p>
        </p:txBody>
      </p:sp>
      <p:sp>
        <p:nvSpPr>
          <p:cNvPr id="10" name="Cube 9"/>
          <p:cNvSpPr/>
          <p:nvPr/>
        </p:nvSpPr>
        <p:spPr>
          <a:xfrm>
            <a:off x="3055999" y="4446948"/>
            <a:ext cx="5951277" cy="71382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t>2012</a:t>
            </a:r>
            <a:r>
              <a:rPr lang="en-ZA" dirty="0" smtClean="0"/>
              <a:t>: Energy Efficiency and Renewables</a:t>
            </a:r>
            <a:endParaRPr lang="en-ZA" dirty="0"/>
          </a:p>
        </p:txBody>
      </p:sp>
      <p:sp>
        <p:nvSpPr>
          <p:cNvPr id="13" name="Cube 12"/>
          <p:cNvSpPr/>
          <p:nvPr/>
        </p:nvSpPr>
        <p:spPr>
          <a:xfrm>
            <a:off x="3801629" y="3817352"/>
            <a:ext cx="5217522" cy="775355"/>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t>2013</a:t>
            </a:r>
            <a:r>
              <a:rPr lang="en-ZA" dirty="0" smtClean="0"/>
              <a:t>: Skills development and professionalism towards infrastructure development</a:t>
            </a:r>
            <a:endParaRPr lang="en-ZA" dirty="0"/>
          </a:p>
        </p:txBody>
      </p:sp>
      <p:sp>
        <p:nvSpPr>
          <p:cNvPr id="15" name="Cube 14"/>
          <p:cNvSpPr/>
          <p:nvPr/>
        </p:nvSpPr>
        <p:spPr>
          <a:xfrm>
            <a:off x="4931024" y="3196734"/>
            <a:ext cx="4088127" cy="794995"/>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t>2014</a:t>
            </a:r>
            <a:r>
              <a:rPr lang="en-ZA" dirty="0" smtClean="0"/>
              <a:t>: </a:t>
            </a:r>
            <a:r>
              <a:rPr lang="en-ZA" dirty="0"/>
              <a:t>M</a:t>
            </a:r>
            <a:r>
              <a:rPr lang="en-ZA" dirty="0" smtClean="0"/>
              <a:t>embership and customer focus towards a world class South Africa</a:t>
            </a:r>
            <a:endParaRPr lang="en-ZA" dirty="0"/>
          </a:p>
        </p:txBody>
      </p:sp>
      <p:sp>
        <p:nvSpPr>
          <p:cNvPr id="16" name="Cube 15"/>
          <p:cNvSpPr/>
          <p:nvPr/>
        </p:nvSpPr>
        <p:spPr>
          <a:xfrm>
            <a:off x="5937662" y="2639147"/>
            <a:ext cx="3066315" cy="73697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t>2015</a:t>
            </a:r>
            <a:r>
              <a:rPr lang="en-ZA" dirty="0" smtClean="0"/>
              <a:t>: Pay It Forward to have a sustainable future</a:t>
            </a:r>
            <a:endParaRPr lang="en-ZA" dirty="0"/>
          </a:p>
        </p:txBody>
      </p:sp>
      <p:sp>
        <p:nvSpPr>
          <p:cNvPr id="17" name="Cube 16"/>
          <p:cNvSpPr/>
          <p:nvPr/>
        </p:nvSpPr>
        <p:spPr>
          <a:xfrm>
            <a:off x="7235372" y="2130460"/>
            <a:ext cx="1748154" cy="67767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t>2016 &gt;&gt;</a:t>
            </a:r>
            <a:r>
              <a:rPr lang="en-ZA" dirty="0" smtClean="0"/>
              <a:t> ?</a:t>
            </a:r>
            <a:endParaRPr lang="en-ZA" dirty="0"/>
          </a:p>
        </p:txBody>
      </p:sp>
      <p:sp>
        <p:nvSpPr>
          <p:cNvPr id="18" name="Line Callout 2 17"/>
          <p:cNvSpPr/>
          <p:nvPr/>
        </p:nvSpPr>
        <p:spPr>
          <a:xfrm>
            <a:off x="740202" y="2865365"/>
            <a:ext cx="1767298" cy="456152"/>
          </a:xfrm>
          <a:prstGeom prst="borderCallout2">
            <a:avLst>
              <a:gd name="adj1" fmla="val 39883"/>
              <a:gd name="adj2" fmla="val 105953"/>
              <a:gd name="adj3" fmla="val 41167"/>
              <a:gd name="adj4" fmla="val 149918"/>
              <a:gd name="adj5" fmla="val 175544"/>
              <a:gd name="adj6" fmla="val 253615"/>
            </a:avLst>
          </a:prstGeom>
          <a:gradFill>
            <a:gsLst>
              <a:gs pos="0">
                <a:schemeClr val="accent3">
                  <a:lumMod val="60000"/>
                  <a:lumOff val="40000"/>
                </a:schemeClr>
              </a:gs>
              <a:gs pos="100000">
                <a:schemeClr val="accent3">
                  <a:lumMod val="75000"/>
                </a:schemeClr>
              </a:gs>
            </a:gsLs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solidFill>
              </a:rPr>
              <a:t>Dr Pat Naidoo</a:t>
            </a:r>
          </a:p>
        </p:txBody>
      </p:sp>
      <p:sp>
        <p:nvSpPr>
          <p:cNvPr id="19" name="Line Callout 2 18"/>
          <p:cNvSpPr/>
          <p:nvPr/>
        </p:nvSpPr>
        <p:spPr>
          <a:xfrm>
            <a:off x="740202" y="3502389"/>
            <a:ext cx="1767298" cy="408416"/>
          </a:xfrm>
          <a:prstGeom prst="borderCallout2">
            <a:avLst>
              <a:gd name="adj1" fmla="val 46386"/>
              <a:gd name="adj2" fmla="val 104082"/>
              <a:gd name="adj3" fmla="val 49534"/>
              <a:gd name="adj4" fmla="val 138669"/>
              <a:gd name="adj5" fmla="val 129092"/>
              <a:gd name="adj6" fmla="val 175981"/>
            </a:avLst>
          </a:prstGeom>
          <a:gradFill>
            <a:gsLst>
              <a:gs pos="0">
                <a:schemeClr val="accent3">
                  <a:lumMod val="60000"/>
                  <a:lumOff val="40000"/>
                </a:schemeClr>
              </a:gs>
              <a:gs pos="100000">
                <a:schemeClr val="accent3">
                  <a:lumMod val="75000"/>
                </a:schemeClr>
              </a:gs>
            </a:gsLs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solidFill>
              </a:rPr>
              <a:t>Paul van </a:t>
            </a:r>
            <a:r>
              <a:rPr lang="en-ZA" dirty="0" err="1" smtClean="0">
                <a:solidFill>
                  <a:schemeClr val="tx1"/>
                </a:solidFill>
              </a:rPr>
              <a:t>Niekerk</a:t>
            </a:r>
            <a:endParaRPr lang="en-ZA" dirty="0" smtClean="0">
              <a:solidFill>
                <a:schemeClr val="tx1"/>
              </a:solidFill>
            </a:endParaRPr>
          </a:p>
        </p:txBody>
      </p:sp>
      <p:sp>
        <p:nvSpPr>
          <p:cNvPr id="20" name="Line Callout 2 19"/>
          <p:cNvSpPr/>
          <p:nvPr/>
        </p:nvSpPr>
        <p:spPr>
          <a:xfrm>
            <a:off x="740202" y="4108467"/>
            <a:ext cx="1767298" cy="448073"/>
          </a:xfrm>
          <a:prstGeom prst="borderCallout2">
            <a:avLst>
              <a:gd name="adj1" fmla="val 46386"/>
              <a:gd name="adj2" fmla="val 103423"/>
              <a:gd name="adj3" fmla="val 46883"/>
              <a:gd name="adj4" fmla="val 128714"/>
              <a:gd name="adj5" fmla="val 122423"/>
              <a:gd name="adj6" fmla="val 147318"/>
            </a:avLst>
          </a:prstGeom>
          <a:gradFill>
            <a:gsLst>
              <a:gs pos="0">
                <a:schemeClr val="accent3">
                  <a:lumMod val="60000"/>
                  <a:lumOff val="40000"/>
                </a:schemeClr>
              </a:gs>
              <a:gs pos="100000">
                <a:schemeClr val="accent3">
                  <a:lumMod val="75000"/>
                </a:schemeClr>
              </a:gs>
            </a:gsLs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solidFill>
              </a:rPr>
              <a:t>Mike Cary</a:t>
            </a:r>
          </a:p>
        </p:txBody>
      </p:sp>
      <p:sp>
        <p:nvSpPr>
          <p:cNvPr id="21" name="Line Callout 2 20"/>
          <p:cNvSpPr/>
          <p:nvPr/>
        </p:nvSpPr>
        <p:spPr>
          <a:xfrm>
            <a:off x="740202" y="2284279"/>
            <a:ext cx="1789274" cy="403914"/>
          </a:xfrm>
          <a:prstGeom prst="borderCallout2">
            <a:avLst>
              <a:gd name="adj1" fmla="val 39883"/>
              <a:gd name="adj2" fmla="val 105953"/>
              <a:gd name="adj3" fmla="val 44691"/>
              <a:gd name="adj4" fmla="val 141958"/>
              <a:gd name="adj5" fmla="val 206053"/>
              <a:gd name="adj6" fmla="val 294067"/>
            </a:avLst>
          </a:prstGeom>
          <a:gradFill>
            <a:gsLst>
              <a:gs pos="0">
                <a:schemeClr val="accent3">
                  <a:lumMod val="60000"/>
                  <a:lumOff val="40000"/>
                </a:schemeClr>
              </a:gs>
              <a:gs pos="100000">
                <a:schemeClr val="accent3">
                  <a:lumMod val="75000"/>
                </a:schemeClr>
              </a:gs>
            </a:gsLs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solidFill>
              </a:rPr>
              <a:t>André Hoffmann</a:t>
            </a:r>
          </a:p>
        </p:txBody>
      </p:sp>
    </p:spTree>
    <p:extLst>
      <p:ext uri="{BB962C8B-B14F-4D97-AF65-F5344CB8AC3E}">
        <p14:creationId xmlns:p14="http://schemas.microsoft.com/office/powerpoint/2010/main" val="386110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9"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 presetClass="entr" presetSubtype="9"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628649" y="1227076"/>
            <a:ext cx="7886700" cy="627064"/>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3D blockbuster films</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46" y="1872952"/>
            <a:ext cx="7576458" cy="4091287"/>
          </a:xfrm>
          <a:prstGeom prst="rect">
            <a:avLst/>
          </a:prstGeom>
        </p:spPr>
      </p:pic>
    </p:spTree>
    <p:extLst>
      <p:ext uri="{BB962C8B-B14F-4D97-AF65-F5344CB8AC3E}">
        <p14:creationId xmlns:p14="http://schemas.microsoft.com/office/powerpoint/2010/main" val="2924323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860202"/>
            <a:ext cx="7886700" cy="4121436"/>
          </a:xfrm>
          <a:prstGeom prst="rect">
            <a:avLst/>
          </a:prstGeom>
        </p:spPr>
      </p:pic>
      <p:sp>
        <p:nvSpPr>
          <p:cNvPr id="10" name="Title 1"/>
          <p:cNvSpPr txBox="1">
            <a:spLocks/>
          </p:cNvSpPr>
          <p:nvPr/>
        </p:nvSpPr>
        <p:spPr>
          <a:xfrm>
            <a:off x="628650" y="1174018"/>
            <a:ext cx="7886700" cy="626937"/>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Handheld tablet computers</a:t>
            </a:r>
            <a:endParaRPr lang="en-ZA" dirty="0"/>
          </a:p>
        </p:txBody>
      </p:sp>
    </p:spTree>
    <p:extLst>
      <p:ext uri="{BB962C8B-B14F-4D97-AF65-F5344CB8AC3E}">
        <p14:creationId xmlns:p14="http://schemas.microsoft.com/office/powerpoint/2010/main" val="2279501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628649" y="1234949"/>
            <a:ext cx="7886700" cy="541339"/>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Waste to Fuel</a:t>
            </a:r>
            <a:endParaRPr lang="en-ZA" dirty="0"/>
          </a:p>
        </p:txBody>
      </p:sp>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97" y="1651363"/>
            <a:ext cx="7505206" cy="4382072"/>
          </a:xfrm>
          <a:prstGeom prst="rect">
            <a:avLst/>
          </a:prstGeom>
        </p:spPr>
      </p:pic>
    </p:spTree>
    <p:extLst>
      <p:ext uri="{BB962C8B-B14F-4D97-AF65-F5344CB8AC3E}">
        <p14:creationId xmlns:p14="http://schemas.microsoft.com/office/powerpoint/2010/main" val="1791083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628650" y="1183055"/>
            <a:ext cx="7886700" cy="627064"/>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Auto Lacing Sneakers?</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32" y="1973927"/>
            <a:ext cx="4986629" cy="24933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2643" y="3601035"/>
            <a:ext cx="3538847" cy="2361365"/>
          </a:xfrm>
          <a:prstGeom prst="rect">
            <a:avLst/>
          </a:prstGeom>
        </p:spPr>
      </p:pic>
      <p:sp>
        <p:nvSpPr>
          <p:cNvPr id="13" name="Rectangle 12"/>
          <p:cNvSpPr/>
          <p:nvPr/>
        </p:nvSpPr>
        <p:spPr>
          <a:xfrm>
            <a:off x="628651" y="4862295"/>
            <a:ext cx="4429598" cy="830997"/>
          </a:xfrm>
          <a:prstGeom prst="rect">
            <a:avLst/>
          </a:prstGeom>
        </p:spPr>
        <p:txBody>
          <a:bodyPr wrap="square">
            <a:spAutoFit/>
          </a:bodyPr>
          <a:lstStyle/>
          <a:p>
            <a:r>
              <a:rPr lang="en-US" sz="2400" dirty="0" smtClean="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India’s Answer to Google Glass: The Smart-shoe </a:t>
            </a:r>
            <a:endParaRPr lang="en-ZA" sz="2400" dirty="0"/>
          </a:p>
        </p:txBody>
      </p:sp>
    </p:spTree>
    <p:extLst>
      <p:ext uri="{BB962C8B-B14F-4D97-AF65-F5344CB8AC3E}">
        <p14:creationId xmlns:p14="http://schemas.microsoft.com/office/powerpoint/2010/main" val="1305340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222420" y="1501992"/>
            <a:ext cx="4464380" cy="598819"/>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Flying Cars?</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4" y="1388362"/>
            <a:ext cx="4920096" cy="292031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5470" y="3490417"/>
            <a:ext cx="2921330" cy="2190998"/>
          </a:xfrm>
          <a:prstGeom prst="rect">
            <a:avLst/>
          </a:prstGeom>
        </p:spPr>
      </p:pic>
      <p:sp>
        <p:nvSpPr>
          <p:cNvPr id="13" name="Rectangle 12"/>
          <p:cNvSpPr/>
          <p:nvPr/>
        </p:nvSpPr>
        <p:spPr>
          <a:xfrm>
            <a:off x="457200" y="4260284"/>
            <a:ext cx="5308270" cy="1631216"/>
          </a:xfrm>
          <a:prstGeom prst="rect">
            <a:avLst/>
          </a:prstGeom>
        </p:spPr>
        <p:txBody>
          <a:bodyPr wrap="square">
            <a:spAutoFit/>
          </a:bodyPr>
          <a:lstStyle/>
          <a:p>
            <a:pPr algn="ctr"/>
            <a:r>
              <a:rPr lang="en-ZA" sz="20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concept flying car</a:t>
            </a:r>
          </a:p>
          <a:p>
            <a:r>
              <a:rPr lang="en-ZA" sz="20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Terrafugia</a:t>
            </a:r>
            <a:r>
              <a:rPr lang="en-ZA" sz="2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has put forward their vision for a practical flying car. Using electric-gasoline hybrid technology, the company thinks they have what's needed to bring a flying car to the mass market</a:t>
            </a:r>
            <a:endParaRPr lang="en-ZA" sz="2000" dirty="0"/>
          </a:p>
        </p:txBody>
      </p:sp>
      <p:sp>
        <p:nvSpPr>
          <p:cNvPr id="15" name="Rectangle 14"/>
          <p:cNvSpPr/>
          <p:nvPr/>
        </p:nvSpPr>
        <p:spPr>
          <a:xfrm>
            <a:off x="5765470" y="5249902"/>
            <a:ext cx="2852127" cy="369332"/>
          </a:xfrm>
          <a:prstGeom prst="rect">
            <a:avLst/>
          </a:prstGeom>
        </p:spPr>
        <p:txBody>
          <a:bodyPr wrap="none">
            <a:spAutoFit/>
          </a:bodyPr>
          <a:lstStyle/>
          <a:p>
            <a:r>
              <a:rPr lang="en-ZA" dirty="0" smtClean="0"/>
              <a:t>http://www.terrafugia.com/</a:t>
            </a:r>
            <a:endParaRPr lang="en-ZA" dirty="0"/>
          </a:p>
        </p:txBody>
      </p:sp>
    </p:spTree>
    <p:extLst>
      <p:ext uri="{BB962C8B-B14F-4D97-AF65-F5344CB8AC3E}">
        <p14:creationId xmlns:p14="http://schemas.microsoft.com/office/powerpoint/2010/main" val="1105591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199" y="17463"/>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153962"/>
            <a:ext cx="3684897" cy="2642002"/>
          </a:xfrm>
          <a:prstGeom prst="rect">
            <a:avLst/>
          </a:prstGeom>
        </p:spPr>
      </p:pic>
      <p:pic>
        <p:nvPicPr>
          <p:cNvPr id="10" name="Picture 9"/>
          <p:cNvPicPr>
            <a:picLocks noChangeAspect="1"/>
          </p:cNvPicPr>
          <p:nvPr/>
        </p:nvPicPr>
        <p:blipFill>
          <a:blip r:embed="rId5"/>
          <a:stretch>
            <a:fillRect/>
          </a:stretch>
        </p:blipFill>
        <p:spPr>
          <a:xfrm>
            <a:off x="338447" y="3762936"/>
            <a:ext cx="3616036" cy="2033028"/>
          </a:xfrm>
          <a:prstGeom prst="rect">
            <a:avLst/>
          </a:prstGeom>
        </p:spPr>
      </p:pic>
      <p:pic>
        <p:nvPicPr>
          <p:cNvPr id="8"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20" y="1301371"/>
            <a:ext cx="4546847" cy="2546234"/>
          </a:xfrm>
          <a:prstGeom prst="rect">
            <a:avLst/>
          </a:prstGeom>
        </p:spPr>
      </p:pic>
      <p:sp>
        <p:nvSpPr>
          <p:cNvPr id="13" name="Title 1"/>
          <p:cNvSpPr txBox="1">
            <a:spLocks/>
          </p:cNvSpPr>
          <p:nvPr/>
        </p:nvSpPr>
        <p:spPr>
          <a:xfrm>
            <a:off x="4536374" y="1536964"/>
            <a:ext cx="4133355" cy="574483"/>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Hover boards?</a:t>
            </a:r>
            <a:endParaRPr lang="en-ZA" dirty="0"/>
          </a:p>
        </p:txBody>
      </p:sp>
    </p:spTree>
    <p:extLst>
      <p:ext uri="{BB962C8B-B14F-4D97-AF65-F5344CB8AC3E}">
        <p14:creationId xmlns:p14="http://schemas.microsoft.com/office/powerpoint/2010/main" val="411453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794904" y="1134702"/>
            <a:ext cx="7886700" cy="626937"/>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Pepsi – what were you thinking?</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685" y="1761639"/>
            <a:ext cx="4164494" cy="4375432"/>
          </a:xfrm>
          <a:prstGeom prst="rect">
            <a:avLst/>
          </a:prstGeom>
        </p:spPr>
      </p:pic>
    </p:spTree>
    <p:extLst>
      <p:ext uri="{BB962C8B-B14F-4D97-AF65-F5344CB8AC3E}">
        <p14:creationId xmlns:p14="http://schemas.microsoft.com/office/powerpoint/2010/main" val="6415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932" y="-6205"/>
            <a:ext cx="2470068" cy="1060480"/>
          </a:xfrm>
          <a:prstGeom prst="rect">
            <a:avLst/>
          </a:prstGeom>
        </p:spPr>
      </p:pic>
      <p:sp>
        <p:nvSpPr>
          <p:cNvPr id="9" name="Title 1"/>
          <p:cNvSpPr txBox="1">
            <a:spLocks/>
          </p:cNvSpPr>
          <p:nvPr/>
        </p:nvSpPr>
        <p:spPr>
          <a:xfrm>
            <a:off x="2362907" y="1207468"/>
            <a:ext cx="4691495" cy="446262"/>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Some predictions for 2025</a:t>
            </a:r>
            <a:endParaRPr lang="en-ZA" dirty="0"/>
          </a:p>
        </p:txBody>
      </p:sp>
      <p:sp>
        <p:nvSpPr>
          <p:cNvPr id="10" name="Content Placeholder 2"/>
          <p:cNvSpPr txBox="1">
            <a:spLocks/>
          </p:cNvSpPr>
          <p:nvPr/>
        </p:nvSpPr>
        <p:spPr>
          <a:xfrm>
            <a:off x="260975" y="1653731"/>
            <a:ext cx="8716770" cy="4566096"/>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fontAlgn="auto">
              <a:spcAft>
                <a:spcPts val="0"/>
              </a:spcAft>
            </a:pPr>
            <a:r>
              <a:rPr lang="en-ZA" sz="2200" b="1" i="1" dirty="0" smtClean="0"/>
              <a:t>solar is the largest source of energy on the planet.</a:t>
            </a:r>
            <a:r>
              <a:rPr lang="en-ZA" sz="2200" dirty="0" smtClean="0"/>
              <a:t> </a:t>
            </a:r>
            <a:r>
              <a:rPr lang="en-ZA" sz="1900" dirty="0" smtClean="0"/>
              <a:t>Methods for harvesting, storing and converting solar energy are so advanced and efficient that it becomes the primary source of energy on our planet.</a:t>
            </a:r>
          </a:p>
          <a:p>
            <a:pPr algn="l" fontAlgn="auto">
              <a:spcAft>
                <a:spcPts val="0"/>
              </a:spcAft>
            </a:pPr>
            <a:r>
              <a:rPr lang="en-ZA" sz="2200" b="1" i="1" dirty="0" smtClean="0"/>
              <a:t>electric air transportation takes off.</a:t>
            </a:r>
            <a:r>
              <a:rPr lang="en-ZA" sz="2200" dirty="0" smtClean="0"/>
              <a:t> </a:t>
            </a:r>
            <a:r>
              <a:rPr lang="en-ZA" sz="1900" dirty="0" smtClean="0"/>
              <a:t>Lightweight aerospace engineering coupled with new battery technologies power electric vehicle transportation - on land and in the air.</a:t>
            </a:r>
          </a:p>
          <a:p>
            <a:pPr algn="l" fontAlgn="auto">
              <a:spcAft>
                <a:spcPts val="0"/>
              </a:spcAft>
            </a:pPr>
            <a:r>
              <a:rPr lang="en-ZA" sz="2200" b="1" i="1" dirty="0" smtClean="0"/>
              <a:t>digital everything everywhere.</a:t>
            </a:r>
            <a:r>
              <a:rPr lang="en-ZA" sz="2200" dirty="0" smtClean="0"/>
              <a:t> </a:t>
            </a:r>
            <a:r>
              <a:rPr lang="en-ZA" sz="1900" dirty="0" smtClean="0"/>
              <a:t>From the smallest personal items to the largest continents, everything, everywhere will be digitally connected, and responsive to our wants and likes.</a:t>
            </a:r>
          </a:p>
          <a:p>
            <a:pPr algn="l" fontAlgn="auto">
              <a:spcAft>
                <a:spcPts val="0"/>
              </a:spcAft>
            </a:pPr>
            <a:r>
              <a:rPr lang="en-ZA" sz="2200" b="1" i="1" dirty="0" smtClean="0"/>
              <a:t>teleportation is tested (Beam me up Scotty :-).</a:t>
            </a:r>
            <a:r>
              <a:rPr lang="en-ZA" sz="2200" dirty="0" smtClean="0"/>
              <a:t> </a:t>
            </a:r>
            <a:r>
              <a:rPr lang="en-ZA" sz="1900" dirty="0" smtClean="0"/>
              <a:t>Kinematical techniques used to understand the Higgs Boson particles generated in the Large Hadron Collider advance such that quantum teleportation is more commonplace.</a:t>
            </a:r>
          </a:p>
          <a:p>
            <a:pPr algn="r" fontAlgn="auto">
              <a:spcAft>
                <a:spcPts val="0"/>
              </a:spcAft>
            </a:pPr>
            <a:endParaRPr lang="en-ZA" sz="2000" i="1" dirty="0" smtClean="0"/>
          </a:p>
          <a:p>
            <a:pPr fontAlgn="auto">
              <a:spcAft>
                <a:spcPts val="0"/>
              </a:spcAft>
            </a:pPr>
            <a:r>
              <a:rPr lang="en-ZA" sz="2000" i="1" dirty="0" smtClean="0"/>
              <a:t>Now, the arrogance of success is to think that what you did yesterday will be sufficient for tomorrow. [William Pollard]</a:t>
            </a:r>
            <a:endParaRPr lang="en-ZA" sz="2000" i="1" dirty="0"/>
          </a:p>
        </p:txBody>
      </p:sp>
    </p:spTree>
    <p:extLst>
      <p:ext uri="{BB962C8B-B14F-4D97-AF65-F5344CB8AC3E}">
        <p14:creationId xmlns:p14="http://schemas.microsoft.com/office/powerpoint/2010/main" val="1364920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4934"/>
          </a:xfrm>
        </p:spPr>
        <p:txBody>
          <a:bodyPr/>
          <a:lstStyle/>
          <a:p>
            <a:r>
              <a:rPr lang="en-ZA" dirty="0" smtClean="0"/>
              <a:t>World Map of Facebook users</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38" y="955343"/>
            <a:ext cx="7194453" cy="5889009"/>
          </a:xfrm>
          <a:prstGeom prst="rect">
            <a:avLst/>
          </a:prstGeom>
        </p:spPr>
      </p:pic>
      <p:sp>
        <p:nvSpPr>
          <p:cNvPr id="5" name="TextBox 4"/>
          <p:cNvSpPr txBox="1"/>
          <p:nvPr/>
        </p:nvSpPr>
        <p:spPr>
          <a:xfrm>
            <a:off x="7563791" y="6104362"/>
            <a:ext cx="1518364" cy="523220"/>
          </a:xfrm>
          <a:prstGeom prst="rect">
            <a:avLst/>
          </a:prstGeom>
          <a:noFill/>
        </p:spPr>
        <p:txBody>
          <a:bodyPr wrap="none" rtlCol="0">
            <a:spAutoFit/>
          </a:bodyPr>
          <a:lstStyle/>
          <a:p>
            <a:r>
              <a:rPr lang="en-ZA" sz="1400" dirty="0" smtClean="0"/>
              <a:t>Source:</a:t>
            </a:r>
          </a:p>
          <a:p>
            <a:r>
              <a:rPr lang="en-ZA" sz="1400" dirty="0" smtClean="0"/>
              <a:t>Arthur </a:t>
            </a:r>
            <a:r>
              <a:rPr lang="en-ZA" sz="1400" dirty="0" err="1" smtClean="0"/>
              <a:t>Goldstuck</a:t>
            </a:r>
            <a:endParaRPr lang="en-ZA" sz="1400" dirty="0"/>
          </a:p>
        </p:txBody>
      </p:sp>
    </p:spTree>
    <p:extLst>
      <p:ext uri="{BB962C8B-B14F-4D97-AF65-F5344CB8AC3E}">
        <p14:creationId xmlns:p14="http://schemas.microsoft.com/office/powerpoint/2010/main" val="935010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4934"/>
          </a:xfrm>
        </p:spPr>
        <p:txBody>
          <a:bodyPr/>
          <a:lstStyle/>
          <a:p>
            <a:pPr algn="ctr"/>
            <a:r>
              <a:rPr lang="en-ZA" dirty="0" smtClean="0"/>
              <a:t>World Map of Internet of Things</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4" y="1214647"/>
            <a:ext cx="9253469" cy="3862317"/>
          </a:xfrm>
          <a:prstGeom prst="rect">
            <a:avLst/>
          </a:prstGeom>
        </p:spPr>
      </p:pic>
      <p:sp>
        <p:nvSpPr>
          <p:cNvPr id="5" name="Rectangle 4"/>
          <p:cNvSpPr/>
          <p:nvPr/>
        </p:nvSpPr>
        <p:spPr>
          <a:xfrm>
            <a:off x="327546" y="5621446"/>
            <a:ext cx="8187804" cy="923330"/>
          </a:xfrm>
          <a:prstGeom prst="rect">
            <a:avLst/>
          </a:prstGeom>
        </p:spPr>
        <p:txBody>
          <a:bodyPr wrap="square">
            <a:spAutoFit/>
          </a:bodyPr>
          <a:lstStyle/>
          <a:p>
            <a:r>
              <a:rPr lang="en-ZA" dirty="0"/>
              <a:t>This map shows all the connected devices that have embedded chips that allow them to communicate with other machines. It includes smart meters, radiation sensors, seismographs, ships, aircraft, and even animal trackers.</a:t>
            </a:r>
          </a:p>
        </p:txBody>
      </p:sp>
      <p:sp>
        <p:nvSpPr>
          <p:cNvPr id="6" name="TextBox 5"/>
          <p:cNvSpPr txBox="1"/>
          <p:nvPr/>
        </p:nvSpPr>
        <p:spPr>
          <a:xfrm>
            <a:off x="6968661" y="5293915"/>
            <a:ext cx="2175339" cy="307777"/>
          </a:xfrm>
          <a:prstGeom prst="rect">
            <a:avLst/>
          </a:prstGeom>
          <a:noFill/>
        </p:spPr>
        <p:txBody>
          <a:bodyPr wrap="none" rtlCol="0">
            <a:spAutoFit/>
          </a:bodyPr>
          <a:lstStyle/>
          <a:p>
            <a:r>
              <a:rPr lang="en-ZA" sz="1400" dirty="0" smtClean="0"/>
              <a:t>Source: Arthur </a:t>
            </a:r>
            <a:r>
              <a:rPr lang="en-ZA" sz="1400" dirty="0" err="1" smtClean="0"/>
              <a:t>Goldstuck</a:t>
            </a:r>
            <a:endParaRPr lang="en-ZA" sz="1400" dirty="0"/>
          </a:p>
        </p:txBody>
      </p:sp>
    </p:spTree>
    <p:extLst>
      <p:ext uri="{BB962C8B-B14F-4D97-AF65-F5344CB8AC3E}">
        <p14:creationId xmlns:p14="http://schemas.microsoft.com/office/powerpoint/2010/main" val="2467671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779" y="1122167"/>
            <a:ext cx="6464441" cy="4810321"/>
          </a:xfrm>
          <a:prstGeom prst="rect">
            <a:avLst/>
          </a:prstGeom>
        </p:spPr>
      </p:pic>
    </p:spTree>
    <p:extLst>
      <p:ext uri="{BB962C8B-B14F-4D97-AF65-F5344CB8AC3E}">
        <p14:creationId xmlns:p14="http://schemas.microsoft.com/office/powerpoint/2010/main" val="689186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688026" y="1258699"/>
            <a:ext cx="7886700" cy="512874"/>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b="1" dirty="0" smtClean="0"/>
              <a:t>Lets build a future we actually want to live in</a:t>
            </a:r>
            <a:endParaRPr lang="en-ZA" b="1" dirty="0"/>
          </a:p>
        </p:txBody>
      </p:sp>
      <p:sp>
        <p:nvSpPr>
          <p:cNvPr id="9" name="Content Placeholder 2"/>
          <p:cNvSpPr txBox="1">
            <a:spLocks/>
          </p:cNvSpPr>
          <p:nvPr/>
        </p:nvSpPr>
        <p:spPr>
          <a:xfrm>
            <a:off x="154379" y="1771574"/>
            <a:ext cx="8870868" cy="187415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fontAlgn="auto">
              <a:spcAft>
                <a:spcPts val="0"/>
              </a:spcAft>
            </a:pPr>
            <a:r>
              <a:rPr lang="en-ZA" sz="2400" dirty="0" smtClean="0"/>
              <a:t>Elon Musk, the billionaire chief executive of </a:t>
            </a:r>
            <a:r>
              <a:rPr lang="en-ZA" sz="2400" dirty="0" err="1" smtClean="0"/>
              <a:t>SpaceX</a:t>
            </a:r>
            <a:r>
              <a:rPr lang="en-ZA" sz="2400" dirty="0" smtClean="0"/>
              <a:t> and Tesla Motors may be a techno-optimist when it comes to solar power, space exploration and electric cars, but he continues to express his concerns that super-intelligent machines might one day pose a threat to human existence.</a:t>
            </a:r>
            <a:endParaRPr lang="en-ZA" sz="2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72" y="3523611"/>
            <a:ext cx="5008379" cy="240887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0858" y="3523611"/>
            <a:ext cx="2476412" cy="2408877"/>
          </a:xfrm>
          <a:prstGeom prst="rect">
            <a:avLst/>
          </a:prstGeom>
        </p:spPr>
      </p:pic>
    </p:spTree>
    <p:extLst>
      <p:ext uri="{BB962C8B-B14F-4D97-AF65-F5344CB8AC3E}">
        <p14:creationId xmlns:p14="http://schemas.microsoft.com/office/powerpoint/2010/main" val="1531958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9350"/>
            <a:ext cx="4820525" cy="32078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621" y="2910412"/>
            <a:ext cx="4726379" cy="3133795"/>
          </a:xfrm>
          <a:prstGeom prst="rect">
            <a:avLst/>
          </a:prstGeom>
        </p:spPr>
      </p:pic>
    </p:spTree>
    <p:extLst>
      <p:ext uri="{BB962C8B-B14F-4D97-AF65-F5344CB8AC3E}">
        <p14:creationId xmlns:p14="http://schemas.microsoft.com/office/powerpoint/2010/main" val="405957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 y="0"/>
            <a:ext cx="9152038"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774" y="2415553"/>
            <a:ext cx="5992207" cy="3587929"/>
          </a:xfrm>
          <a:prstGeom prst="rect">
            <a:avLst/>
          </a:prstGeom>
        </p:spPr>
      </p:pic>
      <p:sp>
        <p:nvSpPr>
          <p:cNvPr id="10" name="Title 1"/>
          <p:cNvSpPr txBox="1">
            <a:spLocks/>
          </p:cNvSpPr>
          <p:nvPr/>
        </p:nvSpPr>
        <p:spPr>
          <a:xfrm>
            <a:off x="-63152" y="531812"/>
            <a:ext cx="3806130" cy="626937"/>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b="1" dirty="0" smtClean="0"/>
              <a:t>Mind the Gap…</a:t>
            </a:r>
            <a:endParaRPr lang="en-ZA" b="1" dirty="0"/>
          </a:p>
        </p:txBody>
      </p:sp>
    </p:spTree>
    <p:extLst>
      <p:ext uri="{BB962C8B-B14F-4D97-AF65-F5344CB8AC3E}">
        <p14:creationId xmlns:p14="http://schemas.microsoft.com/office/powerpoint/2010/main" val="3904466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688026" y="1258699"/>
            <a:ext cx="7886700" cy="512874"/>
          </a:xfrm>
          <a:prstGeom prst="rect">
            <a:avLst/>
          </a:prstGeom>
        </p:spPr>
        <p:txBody>
          <a:bodyPr vert="horz" lIns="91440" tIns="45720" rIns="91440" bIns="4572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b="1" dirty="0" smtClean="0"/>
              <a:t>Two possible ways forward…</a:t>
            </a:r>
            <a:endParaRPr lang="en-ZA"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97" y="2358462"/>
            <a:ext cx="3840380" cy="287657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240" y="2469021"/>
            <a:ext cx="3548988" cy="2682375"/>
          </a:xfrm>
          <a:prstGeom prst="rect">
            <a:avLst/>
          </a:prstGeom>
        </p:spPr>
      </p:pic>
      <p:sp>
        <p:nvSpPr>
          <p:cNvPr id="5" name="TextBox 4"/>
          <p:cNvSpPr txBox="1"/>
          <p:nvPr/>
        </p:nvSpPr>
        <p:spPr>
          <a:xfrm>
            <a:off x="571381" y="5284537"/>
            <a:ext cx="3724096" cy="369332"/>
          </a:xfrm>
          <a:prstGeom prst="rect">
            <a:avLst/>
          </a:prstGeom>
          <a:noFill/>
        </p:spPr>
        <p:txBody>
          <a:bodyPr wrap="none" rtlCol="0">
            <a:spAutoFit/>
          </a:bodyPr>
          <a:lstStyle/>
          <a:p>
            <a:r>
              <a:rPr lang="en-ZA" dirty="0" smtClean="0"/>
              <a:t>Education…Education…Education</a:t>
            </a:r>
            <a:endParaRPr lang="en-ZA" dirty="0"/>
          </a:p>
        </p:txBody>
      </p:sp>
      <p:sp>
        <p:nvSpPr>
          <p:cNvPr id="15" name="TextBox 14"/>
          <p:cNvSpPr txBox="1"/>
          <p:nvPr/>
        </p:nvSpPr>
        <p:spPr>
          <a:xfrm>
            <a:off x="4918260" y="5321394"/>
            <a:ext cx="3441968" cy="369332"/>
          </a:xfrm>
          <a:prstGeom prst="rect">
            <a:avLst/>
          </a:prstGeom>
          <a:noFill/>
        </p:spPr>
        <p:txBody>
          <a:bodyPr wrap="none" rtlCol="0">
            <a:spAutoFit/>
          </a:bodyPr>
          <a:lstStyle/>
          <a:p>
            <a:r>
              <a:rPr lang="en-ZA" dirty="0" smtClean="0"/>
              <a:t>Ubiquitous low cost Broadband</a:t>
            </a:r>
            <a:endParaRPr lang="en-ZA" dirty="0"/>
          </a:p>
        </p:txBody>
      </p:sp>
    </p:spTree>
    <p:extLst>
      <p:ext uri="{BB962C8B-B14F-4D97-AF65-F5344CB8AC3E}">
        <p14:creationId xmlns:p14="http://schemas.microsoft.com/office/powerpoint/2010/main" val="39383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290" y="3325091"/>
            <a:ext cx="3930749" cy="26073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023" y="3325091"/>
            <a:ext cx="3478268" cy="260739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213" y="1185478"/>
            <a:ext cx="3902826" cy="219289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023" y="1185395"/>
            <a:ext cx="3506190" cy="2325773"/>
          </a:xfrm>
          <a:prstGeom prst="rect">
            <a:avLst/>
          </a:prstGeom>
        </p:spPr>
      </p:pic>
      <p:sp>
        <p:nvSpPr>
          <p:cNvPr id="15" name="Content Placeholder 2"/>
          <p:cNvSpPr txBox="1">
            <a:spLocks/>
          </p:cNvSpPr>
          <p:nvPr/>
        </p:nvSpPr>
        <p:spPr>
          <a:xfrm>
            <a:off x="458433" y="2879678"/>
            <a:ext cx="8181667" cy="1160059"/>
          </a:xfrm>
          <a:prstGeom prst="rect">
            <a:avLst/>
          </a:prstGeom>
          <a:solidFill>
            <a:schemeClr val="accent4"/>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ZA" sz="2400" b="1" i="1" dirty="0" smtClean="0">
                <a:solidFill>
                  <a:srgbClr val="0070C0"/>
                </a:solidFill>
              </a:rPr>
              <a:t>The Institute could perhaps do something more than is at present being done in the direction of stimulating an interest in engineering within the youth.</a:t>
            </a:r>
            <a:endParaRPr lang="en-ZA" sz="2000" dirty="0">
              <a:solidFill>
                <a:srgbClr val="0070C0"/>
              </a:solidFill>
            </a:endParaRPr>
          </a:p>
        </p:txBody>
      </p:sp>
    </p:spTree>
    <p:extLst>
      <p:ext uri="{BB962C8B-B14F-4D97-AF65-F5344CB8AC3E}">
        <p14:creationId xmlns:p14="http://schemas.microsoft.com/office/powerpoint/2010/main" val="263359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432338" y="5336350"/>
            <a:ext cx="1928733" cy="584775"/>
          </a:xfrm>
          <a:prstGeom prst="rect">
            <a:avLst/>
          </a:prstGeom>
          <a:solidFill>
            <a:srgbClr val="FFFF00"/>
          </a:solidFill>
        </p:spPr>
        <p:txBody>
          <a:bodyPr wrap="none" rtlCol="0">
            <a:spAutoFit/>
          </a:bodyPr>
          <a:lstStyle/>
          <a:p>
            <a:pPr algn="ctr"/>
            <a:r>
              <a:rPr lang="en-ZA" sz="1600" dirty="0" smtClean="0"/>
              <a:t>Grade10</a:t>
            </a:r>
          </a:p>
          <a:p>
            <a:pPr algn="ctr"/>
            <a:r>
              <a:rPr lang="en-ZA" sz="1600" dirty="0" smtClean="0"/>
              <a:t>Maths and Science</a:t>
            </a:r>
            <a:endParaRPr lang="en-ZA" sz="1600" dirty="0"/>
          </a:p>
        </p:txBody>
      </p:sp>
      <p:sp>
        <p:nvSpPr>
          <p:cNvPr id="25" name="TextBox 24"/>
          <p:cNvSpPr txBox="1"/>
          <p:nvPr/>
        </p:nvSpPr>
        <p:spPr>
          <a:xfrm>
            <a:off x="4719724" y="5050121"/>
            <a:ext cx="1723549" cy="830997"/>
          </a:xfrm>
          <a:prstGeom prst="rect">
            <a:avLst/>
          </a:prstGeom>
          <a:solidFill>
            <a:srgbClr val="FFFF00"/>
          </a:solidFill>
        </p:spPr>
        <p:txBody>
          <a:bodyPr wrap="none" rtlCol="0">
            <a:spAutoFit/>
          </a:bodyPr>
          <a:lstStyle/>
          <a:p>
            <a:pPr algn="ctr"/>
            <a:r>
              <a:rPr lang="en-ZA" sz="1600" dirty="0" smtClean="0"/>
              <a:t>Good students</a:t>
            </a:r>
          </a:p>
          <a:p>
            <a:pPr algn="ctr"/>
            <a:r>
              <a:rPr lang="en-ZA" sz="1600" dirty="0" smtClean="0"/>
              <a:t>with</a:t>
            </a:r>
          </a:p>
          <a:p>
            <a:pPr algn="ctr"/>
            <a:r>
              <a:rPr lang="en-ZA" sz="1600" dirty="0" smtClean="0"/>
              <a:t>Maths &amp; Science</a:t>
            </a:r>
            <a:endParaRPr lang="en-ZA" sz="1600" dirty="0"/>
          </a:p>
        </p:txBody>
      </p:sp>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220" y="1408931"/>
            <a:ext cx="3348227" cy="252086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58" y="4284425"/>
            <a:ext cx="2232626" cy="1650946"/>
          </a:xfrm>
          <a:prstGeom prst="rect">
            <a:avLst/>
          </a:prstGeom>
        </p:spPr>
      </p:pic>
      <p:sp>
        <p:nvSpPr>
          <p:cNvPr id="22" name="Title 1"/>
          <p:cNvSpPr txBox="1">
            <a:spLocks/>
          </p:cNvSpPr>
          <p:nvPr/>
        </p:nvSpPr>
        <p:spPr>
          <a:xfrm>
            <a:off x="366869" y="1642887"/>
            <a:ext cx="5070764" cy="627064"/>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The formula is a simple one…</a:t>
            </a:r>
            <a:endParaRPr lang="en-ZA"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0777" y="3744119"/>
            <a:ext cx="2857500" cy="16002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8277" y="2843554"/>
            <a:ext cx="1638300" cy="2190750"/>
          </a:xfrm>
          <a:prstGeom prst="rect">
            <a:avLst/>
          </a:prstGeom>
        </p:spPr>
      </p:pic>
      <p:sp>
        <p:nvSpPr>
          <p:cNvPr id="2" name="Down Arrow 1"/>
          <p:cNvSpPr/>
          <p:nvPr/>
        </p:nvSpPr>
        <p:spPr>
          <a:xfrm rot="18875755">
            <a:off x="4000925" y="2358028"/>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Down Arrow 14"/>
          <p:cNvSpPr/>
          <p:nvPr/>
        </p:nvSpPr>
        <p:spPr>
          <a:xfrm rot="18875755">
            <a:off x="1657869" y="2950384"/>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Down Arrow 18"/>
          <p:cNvSpPr/>
          <p:nvPr/>
        </p:nvSpPr>
        <p:spPr>
          <a:xfrm rot="18875755">
            <a:off x="125142" y="3481700"/>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triped Right Arrow 2"/>
          <p:cNvSpPr/>
          <p:nvPr/>
        </p:nvSpPr>
        <p:spPr>
          <a:xfrm rot="2819163">
            <a:off x="5966953" y="1679523"/>
            <a:ext cx="778692" cy="565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triped Right Arrow 20"/>
          <p:cNvSpPr/>
          <p:nvPr/>
        </p:nvSpPr>
        <p:spPr>
          <a:xfrm rot="5400000">
            <a:off x="6970251" y="1307964"/>
            <a:ext cx="778692" cy="565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triped Right Arrow 22"/>
          <p:cNvSpPr/>
          <p:nvPr/>
        </p:nvSpPr>
        <p:spPr>
          <a:xfrm rot="7237285">
            <a:off x="8190903" y="1470510"/>
            <a:ext cx="778692" cy="565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p:cNvSpPr txBox="1"/>
          <p:nvPr/>
        </p:nvSpPr>
        <p:spPr>
          <a:xfrm>
            <a:off x="6384715" y="3929797"/>
            <a:ext cx="2594749" cy="584775"/>
          </a:xfrm>
          <a:prstGeom prst="rect">
            <a:avLst/>
          </a:prstGeom>
          <a:solidFill>
            <a:srgbClr val="FFFF00"/>
          </a:solidFill>
        </p:spPr>
        <p:txBody>
          <a:bodyPr wrap="none" rtlCol="0">
            <a:spAutoFit/>
          </a:bodyPr>
          <a:lstStyle/>
          <a:p>
            <a:r>
              <a:rPr lang="en-ZA" sz="1600" dirty="0" smtClean="0"/>
              <a:t>Engineers &amp; Technologists</a:t>
            </a:r>
          </a:p>
          <a:p>
            <a:pPr algn="ctr"/>
            <a:r>
              <a:rPr lang="en-ZA" sz="1600" dirty="0" smtClean="0"/>
              <a:t>Technicians</a:t>
            </a:r>
            <a:endParaRPr lang="en-ZA" sz="1600" dirty="0"/>
          </a:p>
        </p:txBody>
      </p:sp>
      <p:sp>
        <p:nvSpPr>
          <p:cNvPr id="27" name="TextBox 26"/>
          <p:cNvSpPr txBox="1"/>
          <p:nvPr/>
        </p:nvSpPr>
        <p:spPr>
          <a:xfrm>
            <a:off x="423855" y="5571209"/>
            <a:ext cx="1492716" cy="338554"/>
          </a:xfrm>
          <a:prstGeom prst="rect">
            <a:avLst/>
          </a:prstGeom>
          <a:solidFill>
            <a:srgbClr val="FFFF00"/>
          </a:solidFill>
        </p:spPr>
        <p:txBody>
          <a:bodyPr wrap="none" rtlCol="0">
            <a:spAutoFit/>
          </a:bodyPr>
          <a:lstStyle/>
          <a:p>
            <a:r>
              <a:rPr lang="en-ZA" sz="1600" dirty="0" smtClean="0"/>
              <a:t>The inquisitive</a:t>
            </a:r>
            <a:endParaRPr lang="en-ZA" sz="1600" dirty="0"/>
          </a:p>
        </p:txBody>
      </p:sp>
    </p:spTree>
    <p:extLst>
      <p:ext uri="{BB962C8B-B14F-4D97-AF65-F5344CB8AC3E}">
        <p14:creationId xmlns:p14="http://schemas.microsoft.com/office/powerpoint/2010/main" val="39887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2" presetClass="entr" presetSubtype="1" fill="hold" grpId="0" nodeType="afterEffect">
                                  <p:stCondLst>
                                    <p:cond delay="25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0-#ppt_h/2"/>
                                          </p:val>
                                        </p:tav>
                                        <p:tav tm="100000">
                                          <p:val>
                                            <p:strVal val="#ppt_y"/>
                                          </p:val>
                                        </p:tav>
                                      </p:tavLst>
                                    </p:anim>
                                  </p:childTnLst>
                                </p:cTn>
                              </p:par>
                            </p:childTnLst>
                          </p:cTn>
                        </p:par>
                        <p:par>
                          <p:cTn id="45" fill="hold">
                            <p:stCondLst>
                              <p:cond delay="1250"/>
                            </p:stCondLst>
                            <p:childTnLst>
                              <p:par>
                                <p:cTn id="46" presetID="2" presetClass="entr" presetSubtype="9"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0-#ppt_w/2"/>
                                          </p:val>
                                        </p:tav>
                                        <p:tav tm="100000">
                                          <p:val>
                                            <p:strVal val="#ppt_x"/>
                                          </p:val>
                                        </p:tav>
                                      </p:tavLst>
                                    </p:anim>
                                    <p:anim calcmode="lin" valueType="num">
                                      <p:cBhvr additive="base">
                                        <p:cTn id="5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9"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 grpId="0" animBg="1"/>
      <p:bldP spid="15" grpId="0" animBg="1"/>
      <p:bldP spid="19" grpId="0" animBg="1"/>
      <p:bldP spid="3" grpId="0" animBg="1"/>
      <p:bldP spid="21" grpId="0" animBg="1"/>
      <p:bldP spid="23" grpId="0" animBg="1"/>
      <p:bldP spid="24"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955343" y="2793474"/>
            <a:ext cx="8379726" cy="1323439"/>
          </a:xfrm>
          <a:prstGeom prst="rect">
            <a:avLst/>
          </a:prstGeom>
          <a:noFill/>
        </p:spPr>
        <p:txBody>
          <a:bodyPr wrap="square" rtlCol="0">
            <a:spAutoFit/>
          </a:bodyPr>
          <a:lstStyle/>
          <a:p>
            <a:r>
              <a:rPr lang="en-ZA" sz="8000" dirty="0" smtClean="0"/>
              <a:t>Some Examples</a:t>
            </a:r>
            <a:endParaRPr lang="en-ZA" sz="8000" dirty="0"/>
          </a:p>
        </p:txBody>
      </p:sp>
    </p:spTree>
    <p:extLst>
      <p:ext uri="{BB962C8B-B14F-4D97-AF65-F5344CB8AC3E}">
        <p14:creationId xmlns:p14="http://schemas.microsoft.com/office/powerpoint/2010/main" val="2902357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6509128" y="1329355"/>
            <a:ext cx="2634872" cy="2124530"/>
          </a:xfrm>
          <a:prstGeom prst="rect">
            <a:avLst/>
          </a:prstGeom>
          <a:solidFill>
            <a:srgbClr val="FFFF00"/>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sz="2000" b="1" dirty="0" smtClean="0"/>
              <a:t>The Bergville Schools Project</a:t>
            </a:r>
          </a:p>
          <a:p>
            <a:pPr marL="685800" indent="-685800" algn="l" fontAlgn="auto">
              <a:spcAft>
                <a:spcPts val="0"/>
              </a:spcAft>
              <a:buFont typeface="Arial" panose="020B0604020202020204" pitchFamily="34" charset="0"/>
              <a:buChar char="•"/>
            </a:pPr>
            <a:r>
              <a:rPr lang="en-ZA" sz="2000" dirty="0" smtClean="0"/>
              <a:t>Tutoring sessions</a:t>
            </a:r>
          </a:p>
          <a:p>
            <a:pPr marL="685800" indent="-685800" algn="l" fontAlgn="auto">
              <a:spcAft>
                <a:spcPts val="0"/>
              </a:spcAft>
              <a:buFont typeface="Arial" panose="020B0604020202020204" pitchFamily="34" charset="0"/>
              <a:buChar char="•"/>
            </a:pPr>
            <a:r>
              <a:rPr lang="en-ZA" sz="2000" dirty="0" smtClean="0"/>
              <a:t>National Science Week</a:t>
            </a:r>
          </a:p>
          <a:p>
            <a:pPr marL="685800" indent="-685800" algn="l" fontAlgn="auto">
              <a:spcAft>
                <a:spcPts val="0"/>
              </a:spcAft>
              <a:buFont typeface="Arial" panose="020B0604020202020204" pitchFamily="34" charset="0"/>
              <a:buChar char="•"/>
            </a:pPr>
            <a:r>
              <a:rPr lang="en-ZA" sz="2000" dirty="0" smtClean="0"/>
              <a:t>Career Day</a:t>
            </a:r>
            <a:endParaRPr lang="en-ZA"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963" y="3764477"/>
            <a:ext cx="3240920" cy="21566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34949"/>
            <a:ext cx="3182587" cy="468621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837" y="1321280"/>
            <a:ext cx="3255291" cy="217019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8726" y="5125420"/>
            <a:ext cx="2010056" cy="72400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9328" y="3908878"/>
            <a:ext cx="1114425" cy="1133475"/>
          </a:xfrm>
          <a:prstGeom prst="rect">
            <a:avLst/>
          </a:prstGeom>
        </p:spPr>
      </p:pic>
      <p:sp>
        <p:nvSpPr>
          <p:cNvPr id="15" name="TextBox 14"/>
          <p:cNvSpPr txBox="1"/>
          <p:nvPr/>
        </p:nvSpPr>
        <p:spPr>
          <a:xfrm>
            <a:off x="7640735" y="3636462"/>
            <a:ext cx="1354903" cy="646331"/>
          </a:xfrm>
          <a:prstGeom prst="rect">
            <a:avLst/>
          </a:prstGeom>
          <a:noFill/>
        </p:spPr>
        <p:txBody>
          <a:bodyPr wrap="square" rtlCol="0">
            <a:spAutoFit/>
          </a:bodyPr>
          <a:lstStyle/>
          <a:p>
            <a:pPr algn="ctr"/>
            <a:r>
              <a:rPr lang="en-ZA" dirty="0" smtClean="0"/>
              <a:t>Grade 10 and up</a:t>
            </a:r>
            <a:endParaRPr lang="en-ZA" dirty="0"/>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9656" y="2519310"/>
            <a:ext cx="2857500" cy="1600200"/>
          </a:xfrm>
          <a:prstGeom prst="rect">
            <a:avLst/>
          </a:prstGeom>
        </p:spPr>
      </p:pic>
      <p:sp>
        <p:nvSpPr>
          <p:cNvPr id="17" name="Down Arrow 16"/>
          <p:cNvSpPr/>
          <p:nvPr/>
        </p:nvSpPr>
        <p:spPr>
          <a:xfrm rot="18875755">
            <a:off x="2438831" y="1709114"/>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790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799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898" y="1208538"/>
            <a:ext cx="7764204" cy="7036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15" y="1778103"/>
            <a:ext cx="3655989" cy="292479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2878" y="3870006"/>
            <a:ext cx="3471437" cy="210998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2878" y="1789978"/>
            <a:ext cx="2416688" cy="210528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896" y="4342649"/>
            <a:ext cx="3742484" cy="1637337"/>
          </a:xfrm>
          <a:prstGeom prst="rect">
            <a:avLst/>
          </a:prstGeom>
        </p:spPr>
      </p:pic>
      <p:sp>
        <p:nvSpPr>
          <p:cNvPr id="17" name="TextBox 16"/>
          <p:cNvSpPr txBox="1"/>
          <p:nvPr/>
        </p:nvSpPr>
        <p:spPr>
          <a:xfrm>
            <a:off x="7476961" y="2748647"/>
            <a:ext cx="1354903" cy="923330"/>
          </a:xfrm>
          <a:prstGeom prst="rect">
            <a:avLst/>
          </a:prstGeom>
          <a:noFill/>
        </p:spPr>
        <p:txBody>
          <a:bodyPr wrap="square" rtlCol="0">
            <a:spAutoFit/>
          </a:bodyPr>
          <a:lstStyle/>
          <a:p>
            <a:pPr algn="ctr"/>
            <a:r>
              <a:rPr lang="en-ZA" dirty="0" smtClean="0"/>
              <a:t>Ages 14 and older</a:t>
            </a:r>
          </a:p>
          <a:p>
            <a:pPr algn="ctr"/>
            <a:r>
              <a:rPr lang="en-ZA" dirty="0" smtClean="0"/>
              <a:t>(Grade 9)</a:t>
            </a:r>
            <a:endParaRPr lang="en-ZA" dirty="0"/>
          </a:p>
        </p:txBody>
      </p:sp>
      <p:sp>
        <p:nvSpPr>
          <p:cNvPr id="18" name="Oval 17"/>
          <p:cNvSpPr/>
          <p:nvPr/>
        </p:nvSpPr>
        <p:spPr>
          <a:xfrm>
            <a:off x="7476961" y="2295036"/>
            <a:ext cx="1354903" cy="199934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0" name="Rectangle 9"/>
          <p:cNvSpPr/>
          <p:nvPr/>
        </p:nvSpPr>
        <p:spPr>
          <a:xfrm>
            <a:off x="2065406" y="5498299"/>
            <a:ext cx="4249946" cy="369332"/>
          </a:xfrm>
          <a:prstGeom prst="rect">
            <a:avLst/>
          </a:prstGeom>
          <a:solidFill>
            <a:schemeClr val="accent4">
              <a:lumMod val="60000"/>
              <a:lumOff val="40000"/>
            </a:schemeClr>
          </a:solidFill>
        </p:spPr>
        <p:txBody>
          <a:bodyPr wrap="none">
            <a:spAutoFit/>
          </a:bodyPr>
          <a:lstStyle/>
          <a:p>
            <a:r>
              <a:rPr lang="en-ZA" dirty="0" smtClean="0"/>
              <a:t>See: </a:t>
            </a:r>
            <a:r>
              <a:rPr lang="en-ZA" dirty="0" smtClean="0">
                <a:hlinkClick r:id="rId9"/>
              </a:rPr>
              <a:t>http</a:t>
            </a:r>
            <a:r>
              <a:rPr lang="en-ZA" dirty="0">
                <a:hlinkClick r:id="rId9"/>
              </a:rPr>
              <a:t>://www.robotscience.co.za/UJ</a:t>
            </a:r>
            <a:r>
              <a:rPr lang="en-ZA" dirty="0" smtClean="0">
                <a:hlinkClick r:id="rId9"/>
              </a:rPr>
              <a:t>/</a:t>
            </a:r>
            <a:r>
              <a:rPr lang="en-ZA" dirty="0" smtClean="0"/>
              <a:t> </a:t>
            </a:r>
            <a:endParaRPr lang="en-ZA" dirty="0"/>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3301" y="3114727"/>
            <a:ext cx="2857500" cy="1600200"/>
          </a:xfrm>
          <a:prstGeom prst="rect">
            <a:avLst/>
          </a:prstGeom>
        </p:spPr>
      </p:pic>
      <p:sp>
        <p:nvSpPr>
          <p:cNvPr id="20" name="Down Arrow 19"/>
          <p:cNvSpPr/>
          <p:nvPr/>
        </p:nvSpPr>
        <p:spPr>
          <a:xfrm rot="18875755">
            <a:off x="2560393" y="2320992"/>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6528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24134" y="4923432"/>
            <a:ext cx="8495732" cy="923330"/>
          </a:xfrm>
          <a:prstGeom prst="rect">
            <a:avLst/>
          </a:prstGeom>
        </p:spPr>
        <p:txBody>
          <a:bodyPr wrap="square">
            <a:spAutoFit/>
          </a:bodyPr>
          <a:lstStyle/>
          <a:p>
            <a:r>
              <a:rPr lang="en-ZA" dirty="0" smtClean="0">
                <a:solidFill>
                  <a:srgbClr val="2E2E2E"/>
                </a:solidFill>
                <a:latin typeface="Helvetica" panose="020B0604020202020204" pitchFamily="34" charset="0"/>
                <a:ea typeface="Times New Roman" panose="02020603050405020304" pitchFamily="18" charset="0"/>
              </a:rPr>
              <a:t>Finishing second </a:t>
            </a:r>
            <a:r>
              <a:rPr lang="en-ZA" dirty="0">
                <a:solidFill>
                  <a:srgbClr val="2E2E2E"/>
                </a:solidFill>
                <a:latin typeface="Helvetica" panose="020B0604020202020204" pitchFamily="34" charset="0"/>
                <a:ea typeface="Times New Roman" panose="02020603050405020304" pitchFamily="18" charset="0"/>
              </a:rPr>
              <a:t>in the WRO competition in South </a:t>
            </a:r>
            <a:r>
              <a:rPr lang="en-ZA" dirty="0" smtClean="0">
                <a:solidFill>
                  <a:srgbClr val="2E2E2E"/>
                </a:solidFill>
                <a:latin typeface="Helvetica" panose="020B0604020202020204" pitchFamily="34" charset="0"/>
                <a:ea typeface="Times New Roman" panose="02020603050405020304" pitchFamily="18" charset="0"/>
              </a:rPr>
              <a:t>Africa, the ‘Crazy Divas’ </a:t>
            </a:r>
            <a:r>
              <a:rPr lang="en-ZA" dirty="0">
                <a:solidFill>
                  <a:srgbClr val="2E2E2E"/>
                </a:solidFill>
                <a:latin typeface="Helvetica" panose="020B0604020202020204" pitchFamily="34" charset="0"/>
                <a:ea typeface="Times New Roman" panose="02020603050405020304" pitchFamily="18" charset="0"/>
              </a:rPr>
              <a:t>went to the international WRO event in Malaysia in November 2012</a:t>
            </a:r>
            <a:r>
              <a:rPr lang="en-ZA" dirty="0" smtClean="0">
                <a:solidFill>
                  <a:srgbClr val="2E2E2E"/>
                </a:solidFill>
                <a:latin typeface="Helvetica" panose="020B0604020202020204" pitchFamily="34" charset="0"/>
                <a:ea typeface="Times New Roman" panose="02020603050405020304" pitchFamily="18" charset="0"/>
              </a:rPr>
              <a:t>. (</a:t>
            </a:r>
            <a:r>
              <a:rPr lang="en-ZA" dirty="0" smtClean="0"/>
              <a:t>Sponsored </a:t>
            </a:r>
            <a:r>
              <a:rPr lang="en-ZA" dirty="0"/>
              <a:t>by the LEGO Foundation.) </a:t>
            </a:r>
            <a:r>
              <a:rPr lang="en-ZA" dirty="0" smtClean="0"/>
              <a:t>				see</a:t>
            </a:r>
            <a:r>
              <a:rPr lang="en-ZA" dirty="0"/>
              <a:t>: </a:t>
            </a:r>
            <a:r>
              <a:rPr lang="en-ZA" dirty="0">
                <a:hlinkClick r:id="rId4"/>
              </a:rPr>
              <a:t>http://www.handsontech.co.za</a:t>
            </a:r>
            <a:r>
              <a:rPr lang="en-ZA" dirty="0" smtClean="0">
                <a:hlinkClick r:id="rId4"/>
              </a:rPr>
              <a:t>/</a:t>
            </a:r>
            <a:r>
              <a:rPr lang="en-ZA" dirty="0" smtClean="0"/>
              <a:t> </a:t>
            </a:r>
          </a:p>
        </p:txBody>
      </p:sp>
      <p:sp>
        <p:nvSpPr>
          <p:cNvPr id="9" name="Rectangle 8"/>
          <p:cNvSpPr/>
          <p:nvPr/>
        </p:nvSpPr>
        <p:spPr>
          <a:xfrm>
            <a:off x="324134" y="4277100"/>
            <a:ext cx="4869885" cy="646331"/>
          </a:xfrm>
          <a:prstGeom prst="rect">
            <a:avLst/>
          </a:prstGeom>
        </p:spPr>
        <p:txBody>
          <a:bodyPr wrap="square">
            <a:spAutoFit/>
          </a:bodyPr>
          <a:lstStyle/>
          <a:p>
            <a:r>
              <a:rPr lang="en-ZA" dirty="0">
                <a:solidFill>
                  <a:schemeClr val="accent5">
                    <a:lumMod val="75000"/>
                  </a:schemeClr>
                </a:solidFill>
              </a:rPr>
              <a:t>From an indigent South African Township to the World Robot Olympiad in Malaysia</a:t>
            </a:r>
          </a:p>
        </p:txBody>
      </p:sp>
      <p:pic>
        <p:nvPicPr>
          <p:cNvPr id="10" name="Content Placeholder 3">
            <a:hlinkClick r:id="rId5"/>
          </p:cNvPr>
          <p:cNvPicPr>
            <a:picLocks/>
          </p:cNvPicPr>
          <p:nvPr/>
        </p:nvPicPr>
        <p:blipFill>
          <a:blip r:embed="rId6">
            <a:extLst>
              <a:ext uri="{28A0092B-C50C-407E-A947-70E740481C1C}">
                <a14:useLocalDpi xmlns:a14="http://schemas.microsoft.com/office/drawing/2010/main" val="0"/>
              </a:ext>
            </a:extLst>
          </a:blip>
          <a:stretch>
            <a:fillRect/>
          </a:stretch>
        </p:blipFill>
        <p:spPr>
          <a:xfrm>
            <a:off x="324134" y="1752018"/>
            <a:ext cx="4139270" cy="252508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2983" y="4140576"/>
            <a:ext cx="3452133" cy="59599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1983" y="1915512"/>
            <a:ext cx="1484384" cy="1147024"/>
          </a:xfrm>
          <a:prstGeom prst="rect">
            <a:avLst/>
          </a:prstGeom>
        </p:spPr>
      </p:pic>
      <p:sp>
        <p:nvSpPr>
          <p:cNvPr id="16" name="TextBox 15"/>
          <p:cNvSpPr txBox="1"/>
          <p:nvPr/>
        </p:nvSpPr>
        <p:spPr>
          <a:xfrm>
            <a:off x="5715801" y="3367267"/>
            <a:ext cx="2210862" cy="369332"/>
          </a:xfrm>
          <a:prstGeom prst="rect">
            <a:avLst/>
          </a:prstGeom>
          <a:noFill/>
        </p:spPr>
        <p:txBody>
          <a:bodyPr wrap="none" rtlCol="0">
            <a:spAutoFit/>
          </a:bodyPr>
          <a:lstStyle/>
          <a:p>
            <a:r>
              <a:rPr lang="en-ZA" dirty="0" smtClean="0"/>
              <a:t>Grade R to Grade 7</a:t>
            </a:r>
            <a:endParaRPr lang="en-ZA" dirty="0"/>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3392" y="2301679"/>
            <a:ext cx="2276475" cy="209550"/>
          </a:xfrm>
          <a:prstGeom prst="rect">
            <a:avLst/>
          </a:prstGeom>
        </p:spPr>
      </p:pic>
      <p:sp>
        <p:nvSpPr>
          <p:cNvPr id="18" name="Oval 17"/>
          <p:cNvSpPr/>
          <p:nvPr/>
        </p:nvSpPr>
        <p:spPr>
          <a:xfrm>
            <a:off x="5464175" y="3182158"/>
            <a:ext cx="2629750" cy="81374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9" name="Title 1"/>
          <p:cNvSpPr txBox="1">
            <a:spLocks/>
          </p:cNvSpPr>
          <p:nvPr/>
        </p:nvSpPr>
        <p:spPr>
          <a:xfrm>
            <a:off x="-178872" y="1251524"/>
            <a:ext cx="7886700" cy="500494"/>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smtClean="0"/>
              <a:t>Don’t underestimate the talent around us…</a:t>
            </a:r>
            <a:endParaRPr lang="en-ZA" dirty="0"/>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58" y="4284425"/>
            <a:ext cx="2232626" cy="1650946"/>
          </a:xfrm>
          <a:prstGeom prst="rect">
            <a:avLst/>
          </a:prstGeom>
        </p:spPr>
      </p:pic>
      <p:sp>
        <p:nvSpPr>
          <p:cNvPr id="21" name="Down Arrow 20"/>
          <p:cNvSpPr/>
          <p:nvPr/>
        </p:nvSpPr>
        <p:spPr>
          <a:xfrm rot="18875755">
            <a:off x="125142" y="3481700"/>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216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2" presetClass="entr" presetSubtype="9" fill="hold" grpId="0" nodeType="afterEffect">
                                  <p:stCondLst>
                                    <p:cond delay="25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1242800" y="1228945"/>
            <a:ext cx="4374109" cy="627064"/>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Bernard Price</a:t>
            </a:r>
            <a:endParaRPr lang="en-ZA" dirty="0"/>
          </a:p>
        </p:txBody>
      </p:sp>
      <p:sp>
        <p:nvSpPr>
          <p:cNvPr id="9" name="Content Placeholder 2"/>
          <p:cNvSpPr txBox="1">
            <a:spLocks/>
          </p:cNvSpPr>
          <p:nvPr/>
        </p:nvSpPr>
        <p:spPr>
          <a:xfrm>
            <a:off x="95533" y="1825625"/>
            <a:ext cx="4893575" cy="117252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en-ZA" dirty="0" smtClean="0"/>
              <a:t>SAIEE President in 1915</a:t>
            </a:r>
          </a:p>
          <a:p>
            <a:pPr fontAlgn="auto">
              <a:spcAft>
                <a:spcPts val="0"/>
              </a:spcAft>
            </a:pPr>
            <a:r>
              <a:rPr lang="en-ZA" sz="2400" dirty="0" smtClean="0"/>
              <a:t>Mr. Price concluded the first part of his inaugural address…</a:t>
            </a:r>
          </a:p>
        </p:txBody>
      </p:sp>
      <p:pic>
        <p:nvPicPr>
          <p:cNvPr id="10"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0996" y="3189731"/>
            <a:ext cx="1780179" cy="2455419"/>
          </a:xfrm>
          <a:prstGeom prst="rect">
            <a:avLst/>
          </a:prstGeom>
        </p:spPr>
      </p:pic>
      <p:pic>
        <p:nvPicPr>
          <p:cNvPr id="13" name="irc_mi" descr="http://heritage.eskom.co.za/heritage/images/vfp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8347" y="1212732"/>
            <a:ext cx="2101754" cy="30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109184" y="3109696"/>
            <a:ext cx="4893575" cy="2660707"/>
          </a:xfrm>
          <a:prstGeom prst="rect">
            <a:avLst/>
          </a:prstGeom>
          <a:solidFill>
            <a:srgbClr val="FFFF00"/>
          </a:solid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en-ZA" sz="2400" b="1" i="1" dirty="0" smtClean="0">
                <a:solidFill>
                  <a:schemeClr val="accent1"/>
                </a:solidFill>
              </a:rPr>
              <a:t>‘The Institute could perhaps do something more than is at present being done in the direction of advising and assisting youthful engineers on matters pertaining to their advancement.’</a:t>
            </a:r>
          </a:p>
          <a:p>
            <a:pPr lvl="1" fontAlgn="auto">
              <a:spcAft>
                <a:spcPts val="0"/>
              </a:spcAft>
            </a:pPr>
            <a:endParaRPr lang="en-ZA" i="1" dirty="0" smtClean="0"/>
          </a:p>
          <a:p>
            <a:pPr lvl="1" fontAlgn="auto">
              <a:spcAft>
                <a:spcPts val="0"/>
              </a:spcAft>
            </a:pPr>
            <a:r>
              <a:rPr lang="en-ZA" i="1" dirty="0" smtClean="0"/>
              <a:t>[Source The First Ten Decades P17]</a:t>
            </a:r>
            <a:endParaRPr lang="en-ZA" i="1" dirty="0"/>
          </a:p>
        </p:txBody>
      </p:sp>
    </p:spTree>
    <p:extLst>
      <p:ext uri="{BB962C8B-B14F-4D97-AF65-F5344CB8AC3E}">
        <p14:creationId xmlns:p14="http://schemas.microsoft.com/office/powerpoint/2010/main" val="737510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4715" y="3929797"/>
            <a:ext cx="2721386" cy="338554"/>
          </a:xfrm>
          <a:prstGeom prst="rect">
            <a:avLst/>
          </a:prstGeom>
          <a:solidFill>
            <a:srgbClr val="FFFF00"/>
          </a:solidFill>
        </p:spPr>
        <p:txBody>
          <a:bodyPr wrap="none" rtlCol="0">
            <a:spAutoFit/>
          </a:bodyPr>
          <a:lstStyle/>
          <a:p>
            <a:r>
              <a:rPr lang="en-ZA" sz="1600" dirty="0" smtClean="0"/>
              <a:t>The Engineer / Technologist</a:t>
            </a:r>
            <a:endParaRPr lang="en-ZA" sz="1600" dirty="0"/>
          </a:p>
        </p:txBody>
      </p:sp>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220" y="1408931"/>
            <a:ext cx="3348227" cy="252086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58" y="4284425"/>
            <a:ext cx="2232626" cy="1650946"/>
          </a:xfrm>
          <a:prstGeom prst="rect">
            <a:avLst/>
          </a:prstGeom>
        </p:spPr>
      </p:pic>
      <p:sp>
        <p:nvSpPr>
          <p:cNvPr id="22" name="Title 1"/>
          <p:cNvSpPr txBox="1">
            <a:spLocks/>
          </p:cNvSpPr>
          <p:nvPr/>
        </p:nvSpPr>
        <p:spPr>
          <a:xfrm>
            <a:off x="48370" y="1124882"/>
            <a:ext cx="5070764" cy="62706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sz="3200" dirty="0" smtClean="0"/>
              <a:t>Remember the formula…</a:t>
            </a:r>
            <a:endParaRPr lang="en-ZA" sz="3200"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0777" y="3744119"/>
            <a:ext cx="2857500" cy="16002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1925" y="2843554"/>
            <a:ext cx="1638300" cy="2190750"/>
          </a:xfrm>
          <a:prstGeom prst="rect">
            <a:avLst/>
          </a:prstGeom>
        </p:spPr>
      </p:pic>
      <p:sp>
        <p:nvSpPr>
          <p:cNvPr id="2" name="Down Arrow 1"/>
          <p:cNvSpPr/>
          <p:nvPr/>
        </p:nvSpPr>
        <p:spPr>
          <a:xfrm rot="18875755">
            <a:off x="4000925" y="2358028"/>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Down Arrow 14"/>
          <p:cNvSpPr/>
          <p:nvPr/>
        </p:nvSpPr>
        <p:spPr>
          <a:xfrm rot="18875755">
            <a:off x="1657869" y="2950384"/>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Down Arrow 18"/>
          <p:cNvSpPr/>
          <p:nvPr/>
        </p:nvSpPr>
        <p:spPr>
          <a:xfrm rot="18875755">
            <a:off x="125142" y="3481700"/>
            <a:ext cx="720292" cy="878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triped Right Arrow 2"/>
          <p:cNvSpPr/>
          <p:nvPr/>
        </p:nvSpPr>
        <p:spPr>
          <a:xfrm rot="2819163">
            <a:off x="5966953" y="1679523"/>
            <a:ext cx="778692" cy="565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triped Right Arrow 20"/>
          <p:cNvSpPr/>
          <p:nvPr/>
        </p:nvSpPr>
        <p:spPr>
          <a:xfrm rot="5400000">
            <a:off x="6970251" y="1307964"/>
            <a:ext cx="778692" cy="565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triped Right Arrow 22"/>
          <p:cNvSpPr/>
          <p:nvPr/>
        </p:nvSpPr>
        <p:spPr>
          <a:xfrm rot="7237285">
            <a:off x="8190903" y="1470510"/>
            <a:ext cx="778692" cy="565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p:cNvSpPr txBox="1"/>
          <p:nvPr/>
        </p:nvSpPr>
        <p:spPr>
          <a:xfrm>
            <a:off x="4946447" y="5037698"/>
            <a:ext cx="1301959" cy="338554"/>
          </a:xfrm>
          <a:prstGeom prst="rect">
            <a:avLst/>
          </a:prstGeom>
          <a:solidFill>
            <a:srgbClr val="FFFF00"/>
          </a:solidFill>
        </p:spPr>
        <p:txBody>
          <a:bodyPr wrap="none" rtlCol="0">
            <a:spAutoFit/>
          </a:bodyPr>
          <a:lstStyle/>
          <a:p>
            <a:r>
              <a:rPr lang="en-ZA" sz="1600" dirty="0" smtClean="0"/>
              <a:t>The Student</a:t>
            </a:r>
            <a:endParaRPr lang="en-ZA" sz="1600" dirty="0"/>
          </a:p>
        </p:txBody>
      </p:sp>
      <p:sp>
        <p:nvSpPr>
          <p:cNvPr id="25" name="TextBox 24"/>
          <p:cNvSpPr txBox="1"/>
          <p:nvPr/>
        </p:nvSpPr>
        <p:spPr>
          <a:xfrm>
            <a:off x="2858046" y="5365052"/>
            <a:ext cx="982961" cy="338554"/>
          </a:xfrm>
          <a:prstGeom prst="rect">
            <a:avLst/>
          </a:prstGeom>
          <a:solidFill>
            <a:srgbClr val="FFFF00"/>
          </a:solidFill>
        </p:spPr>
        <p:txBody>
          <a:bodyPr wrap="none" rtlCol="0">
            <a:spAutoFit/>
          </a:bodyPr>
          <a:lstStyle/>
          <a:p>
            <a:r>
              <a:rPr lang="en-ZA" sz="1600" dirty="0" smtClean="0"/>
              <a:t>Grade10</a:t>
            </a:r>
            <a:endParaRPr lang="en-ZA" sz="1600" dirty="0"/>
          </a:p>
        </p:txBody>
      </p:sp>
      <p:sp>
        <p:nvSpPr>
          <p:cNvPr id="26" name="TextBox 25"/>
          <p:cNvSpPr txBox="1"/>
          <p:nvPr/>
        </p:nvSpPr>
        <p:spPr>
          <a:xfrm>
            <a:off x="423855" y="5598505"/>
            <a:ext cx="1492716" cy="338554"/>
          </a:xfrm>
          <a:prstGeom prst="rect">
            <a:avLst/>
          </a:prstGeom>
          <a:solidFill>
            <a:srgbClr val="FFFF00"/>
          </a:solidFill>
        </p:spPr>
        <p:txBody>
          <a:bodyPr wrap="none" rtlCol="0">
            <a:spAutoFit/>
          </a:bodyPr>
          <a:lstStyle/>
          <a:p>
            <a:r>
              <a:rPr lang="en-ZA" sz="1600" dirty="0" smtClean="0"/>
              <a:t>The inquisitive</a:t>
            </a:r>
            <a:endParaRPr lang="en-ZA" sz="1600" dirty="0"/>
          </a:p>
        </p:txBody>
      </p:sp>
    </p:spTree>
    <p:extLst>
      <p:ext uri="{BB962C8B-B14F-4D97-AF65-F5344CB8AC3E}">
        <p14:creationId xmlns:p14="http://schemas.microsoft.com/office/powerpoint/2010/main" val="414655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nodeType="after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1" presetClass="entr" presetSubtype="0" fill="hold" grpId="0" nodeType="withEffect">
                                  <p:stCondLst>
                                    <p:cond delay="25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750"/>
                            </p:stCondLst>
                            <p:childTnLst>
                              <p:par>
                                <p:cTn id="17" presetID="2" presetClass="entr" presetSubtype="4" fill="hold" nodeType="after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25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25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250"/>
                                  </p:stCondLst>
                                  <p:childTnLst>
                                    <p:set>
                                      <p:cBhvr>
                                        <p:cTn id="27" dur="1" fill="hold">
                                          <p:stCondLst>
                                            <p:cond delay="0"/>
                                          </p:stCondLst>
                                        </p:cTn>
                                        <p:tgtEl>
                                          <p:spTgt spid="26"/>
                                        </p:tgtEl>
                                        <p:attrNameLst>
                                          <p:attrName>style.visibility</p:attrName>
                                        </p:attrNameLst>
                                      </p:cBhvr>
                                      <p:to>
                                        <p:strVal val="visible"/>
                                      </p:to>
                                    </p:set>
                                  </p:childTnLst>
                                </p:cTn>
                              </p:par>
                            </p:childTnLst>
                          </p:cTn>
                        </p:par>
                        <p:par>
                          <p:cTn id="28" fill="hold">
                            <p:stCondLst>
                              <p:cond delay="1750"/>
                            </p:stCondLst>
                            <p:childTnLst>
                              <p:par>
                                <p:cTn id="29" presetID="2" presetClass="entr" presetSubtype="3" fill="hold" grpId="0" nodeType="afterEffect">
                                  <p:stCondLst>
                                    <p:cond delay="25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1" fill="hold" grpId="0" nodeType="afterEffect">
                                  <p:stCondLst>
                                    <p:cond delay="25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childTnLst>
                          </p:cTn>
                        </p:par>
                        <p:par>
                          <p:cTn id="38" fill="hold">
                            <p:stCondLst>
                              <p:cond delay="3250"/>
                            </p:stCondLst>
                            <p:childTnLst>
                              <p:par>
                                <p:cTn id="39" presetID="2" presetClass="entr" presetSubtype="9" fill="hold" grpId="0" nodeType="afterEffect">
                                  <p:stCondLst>
                                    <p:cond delay="25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0-#ppt_w/2"/>
                                          </p:val>
                                        </p:tav>
                                        <p:tav tm="100000">
                                          <p:val>
                                            <p:strVal val="#ppt_x"/>
                                          </p:val>
                                        </p:tav>
                                      </p:tavLst>
                                    </p:anim>
                                    <p:anim calcmode="lin" valueType="num">
                                      <p:cBhvr additive="base">
                                        <p:cTn id="42" dur="500" fill="hold"/>
                                        <p:tgtEl>
                                          <p:spTgt spid="3"/>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9" fill="hold" grpId="0" nodeType="afterEffect">
                                  <p:stCondLst>
                                    <p:cond delay="25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0-#ppt_w/2"/>
                                          </p:val>
                                        </p:tav>
                                        <p:tav tm="100000">
                                          <p:val>
                                            <p:strVal val="#ppt_x"/>
                                          </p:val>
                                        </p:tav>
                                      </p:tavLst>
                                    </p:anim>
                                    <p:anim calcmode="lin" valueType="num">
                                      <p:cBhvr additive="base">
                                        <p:cTn id="47" dur="500" fill="hold"/>
                                        <p:tgtEl>
                                          <p:spTgt spid="2"/>
                                        </p:tgtEl>
                                        <p:attrNameLst>
                                          <p:attrName>ppt_y</p:attrName>
                                        </p:attrNameLst>
                                      </p:cBhvr>
                                      <p:tavLst>
                                        <p:tav tm="0">
                                          <p:val>
                                            <p:strVal val="0-#ppt_h/2"/>
                                          </p:val>
                                        </p:tav>
                                        <p:tav tm="100000">
                                          <p:val>
                                            <p:strVal val="#ppt_y"/>
                                          </p:val>
                                        </p:tav>
                                      </p:tavLst>
                                    </p:anim>
                                  </p:childTnLst>
                                </p:cTn>
                              </p:par>
                            </p:childTnLst>
                          </p:cTn>
                        </p:par>
                        <p:par>
                          <p:cTn id="48" fill="hold">
                            <p:stCondLst>
                              <p:cond delay="4750"/>
                            </p:stCondLst>
                            <p:childTnLst>
                              <p:par>
                                <p:cTn id="49" presetID="2" presetClass="entr" presetSubtype="9" fill="hold" grpId="0" nodeType="afterEffect">
                                  <p:stCondLst>
                                    <p:cond delay="25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childTnLst>
                          </p:cTn>
                        </p:par>
                        <p:par>
                          <p:cTn id="53" fill="hold">
                            <p:stCondLst>
                              <p:cond delay="5500"/>
                            </p:stCondLst>
                            <p:childTnLst>
                              <p:par>
                                <p:cTn id="54" presetID="2" presetClass="entr" presetSubtype="9" fill="hold" grpId="0" nodeType="afterEffect">
                                  <p:stCondLst>
                                    <p:cond delay="25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0-#ppt_w/2"/>
                                          </p:val>
                                        </p:tav>
                                        <p:tav tm="100000">
                                          <p:val>
                                            <p:strVal val="#ppt_x"/>
                                          </p:val>
                                        </p:tav>
                                      </p:tavLst>
                                    </p:anim>
                                    <p:anim calcmode="lin" valueType="num">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5" grpId="0" animBg="1"/>
      <p:bldP spid="19" grpId="0" animBg="1"/>
      <p:bldP spid="3" grpId="0" animBg="1"/>
      <p:bldP spid="21" grpId="0" animBg="1"/>
      <p:bldP spid="23"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147" y="1657318"/>
            <a:ext cx="3727425" cy="277365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58" y="2371162"/>
            <a:ext cx="2736356" cy="2191265"/>
          </a:xfrm>
          <a:prstGeom prst="rect">
            <a:avLst/>
          </a:prstGeom>
        </p:spPr>
      </p:pic>
      <p:sp>
        <p:nvSpPr>
          <p:cNvPr id="3" name="TextBox 2"/>
          <p:cNvSpPr txBox="1"/>
          <p:nvPr/>
        </p:nvSpPr>
        <p:spPr>
          <a:xfrm>
            <a:off x="1650670" y="4461470"/>
            <a:ext cx="5811206" cy="1323439"/>
          </a:xfrm>
          <a:prstGeom prst="rect">
            <a:avLst/>
          </a:prstGeom>
          <a:noFill/>
        </p:spPr>
        <p:txBody>
          <a:bodyPr wrap="none" rtlCol="0">
            <a:spAutoFit/>
          </a:bodyPr>
          <a:lstStyle/>
          <a:p>
            <a:pPr marL="571500" indent="-571500">
              <a:buFont typeface="Arial" panose="020B0604020202020204" pitchFamily="34" charset="0"/>
              <a:buChar char="•"/>
            </a:pPr>
            <a:r>
              <a:rPr lang="en-ZA" sz="4000" dirty="0" smtClean="0"/>
              <a:t>Active membership</a:t>
            </a:r>
          </a:p>
          <a:p>
            <a:pPr marL="571500" indent="-571500">
              <a:buFont typeface="Arial" panose="020B0604020202020204" pitchFamily="34" charset="0"/>
              <a:buChar char="•"/>
            </a:pPr>
            <a:r>
              <a:rPr lang="en-ZA" sz="4000" dirty="0" smtClean="0"/>
              <a:t>Corporate Partnership</a:t>
            </a:r>
            <a:endParaRPr lang="en-ZA" sz="4000" dirty="0"/>
          </a:p>
        </p:txBody>
      </p:sp>
      <p:sp>
        <p:nvSpPr>
          <p:cNvPr id="13" name="TextBox 12"/>
          <p:cNvSpPr txBox="1"/>
          <p:nvPr/>
        </p:nvSpPr>
        <p:spPr>
          <a:xfrm>
            <a:off x="31458" y="1384688"/>
            <a:ext cx="4725170" cy="1200329"/>
          </a:xfrm>
          <a:prstGeom prst="rect">
            <a:avLst/>
          </a:prstGeom>
          <a:noFill/>
        </p:spPr>
        <p:txBody>
          <a:bodyPr wrap="square" rtlCol="0">
            <a:spAutoFit/>
          </a:bodyPr>
          <a:lstStyle/>
          <a:p>
            <a:pPr algn="ctr"/>
            <a:r>
              <a:rPr lang="en-ZA" dirty="0" smtClean="0"/>
              <a:t>‘</a:t>
            </a:r>
            <a:r>
              <a:rPr lang="en-ZA" i="1" dirty="0" smtClean="0"/>
              <a:t>The efficiency of the industrial and commercial machine must ultimately depend to a large extent on the skill of those who control it.’ Bernard Price</a:t>
            </a:r>
            <a:endParaRPr lang="en-ZA" i="1" dirty="0"/>
          </a:p>
        </p:txBody>
      </p:sp>
    </p:spTree>
    <p:extLst>
      <p:ext uri="{BB962C8B-B14F-4D97-AF65-F5344CB8AC3E}">
        <p14:creationId xmlns:p14="http://schemas.microsoft.com/office/powerpoint/2010/main" val="1588747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Content Placeholder 2"/>
          <p:cNvSpPr txBox="1">
            <a:spLocks/>
          </p:cNvSpPr>
          <p:nvPr/>
        </p:nvSpPr>
        <p:spPr>
          <a:xfrm>
            <a:off x="314325" y="1665991"/>
            <a:ext cx="8515349" cy="426649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ZA" sz="1600" dirty="0" smtClean="0"/>
              <a:t>News report from 1981: </a:t>
            </a:r>
            <a:r>
              <a:rPr lang="en-ZA" sz="1600" dirty="0" smtClean="0">
                <a:hlinkClick r:id="rId4"/>
              </a:rPr>
              <a:t>https://www.facebook.com/photo.php?v=615203105216064</a:t>
            </a:r>
            <a:endParaRPr lang="en-ZA" sz="1600" dirty="0" smtClean="0"/>
          </a:p>
          <a:p>
            <a:pPr fontAlgn="auto">
              <a:spcAft>
                <a:spcPts val="0"/>
              </a:spcAft>
            </a:pPr>
            <a:r>
              <a:rPr lang="en-ZA" sz="1600" dirty="0" smtClean="0"/>
              <a:t>Surprising photos from the past: </a:t>
            </a:r>
            <a:r>
              <a:rPr lang="en-ZA" sz="1600" dirty="0" smtClean="0">
                <a:hlinkClick r:id="rId5"/>
              </a:rPr>
              <a:t>http://news.distractify.com/people/scenes-from-the-past-you-never-expected-never-seen-before/?v=1</a:t>
            </a:r>
            <a:endParaRPr lang="en-ZA" sz="1600" dirty="0" smtClean="0"/>
          </a:p>
          <a:p>
            <a:pPr fontAlgn="auto">
              <a:spcAft>
                <a:spcPts val="0"/>
              </a:spcAft>
            </a:pPr>
            <a:r>
              <a:rPr lang="en-ZA" sz="1600" dirty="0" smtClean="0"/>
              <a:t>The Business Insider: </a:t>
            </a:r>
            <a:r>
              <a:rPr lang="en-ZA" sz="1600" dirty="0" smtClean="0">
                <a:hlinkClick r:id="rId6"/>
              </a:rPr>
              <a:t>http://www.businessinsider.com/</a:t>
            </a:r>
            <a:endParaRPr lang="en-ZA" sz="1600" dirty="0" smtClean="0"/>
          </a:p>
          <a:p>
            <a:pPr fontAlgn="auto">
              <a:spcAft>
                <a:spcPts val="0"/>
              </a:spcAft>
            </a:pPr>
            <a:r>
              <a:rPr lang="en-ZA" sz="1600" dirty="0" smtClean="0"/>
              <a:t>Some predictions for 2025: </a:t>
            </a:r>
            <a:r>
              <a:rPr lang="en-ZA" sz="1600" dirty="0" smtClean="0">
                <a:hlinkClick r:id="rId7"/>
              </a:rPr>
              <a:t>https://www.linkedin.com/pulse/article/20140806095051-206580-the-world-in-2025-10-predictions-of-innovation</a:t>
            </a:r>
            <a:endParaRPr lang="en-ZA" sz="1600" dirty="0" smtClean="0"/>
          </a:p>
          <a:p>
            <a:pPr fontAlgn="auto">
              <a:spcAft>
                <a:spcPts val="0"/>
              </a:spcAft>
            </a:pPr>
            <a:r>
              <a:rPr lang="en-ZA" sz="1600" dirty="0" smtClean="0"/>
              <a:t>India's answer to Google Glass: </a:t>
            </a:r>
            <a:r>
              <a:rPr lang="en-ZA" sz="1600" dirty="0" smtClean="0">
                <a:hlinkClick r:id="rId8"/>
              </a:rPr>
              <a:t>http://blogs.wsj.com/indiarealtime/2014/07/24/indias-answer-to-google-glass-the-smartshoe/?mod=e2tw</a:t>
            </a:r>
            <a:endParaRPr lang="en-ZA" sz="1600" dirty="0" smtClean="0"/>
          </a:p>
          <a:p>
            <a:pPr fontAlgn="auto">
              <a:spcAft>
                <a:spcPts val="0"/>
              </a:spcAft>
            </a:pPr>
            <a:r>
              <a:rPr lang="en-ZA" sz="1600" dirty="0" smtClean="0"/>
              <a:t>Elon Musk AI could delete humans: </a:t>
            </a:r>
            <a:r>
              <a:rPr lang="en-ZA" sz="1600" dirty="0" smtClean="0">
                <a:hlinkClick r:id="rId9"/>
              </a:rPr>
              <a:t>http://www.cnet.com/news/elon-musk-worries-ai-could-delete-humans-along-with-spam/</a:t>
            </a:r>
            <a:endParaRPr lang="en-ZA" sz="1600" dirty="0" smtClean="0"/>
          </a:p>
          <a:p>
            <a:pPr fontAlgn="auto">
              <a:spcAft>
                <a:spcPts val="0"/>
              </a:spcAft>
            </a:pPr>
            <a:r>
              <a:rPr lang="en-ZA" sz="1600" dirty="0" smtClean="0"/>
              <a:t>TED the 4 biggest ideas why inequality is bad for society: </a:t>
            </a:r>
            <a:r>
              <a:rPr lang="en-ZA" sz="1600" dirty="0" smtClean="0">
                <a:hlinkClick r:id="rId10"/>
              </a:rPr>
              <a:t>http://ideas.ted.com/2014/06/03/the-4-biggest-reasons-why-inequality-is-bad-for-society/</a:t>
            </a:r>
            <a:endParaRPr lang="en-ZA" sz="1600" dirty="0" smtClean="0"/>
          </a:p>
          <a:p>
            <a:pPr fontAlgn="auto">
              <a:spcAft>
                <a:spcPts val="0"/>
              </a:spcAft>
            </a:pPr>
            <a:r>
              <a:rPr lang="en-ZA" sz="1600" dirty="0" smtClean="0"/>
              <a:t>TED: Beware Fellow Plutocrats, the Pitchforks are coming: </a:t>
            </a:r>
            <a:r>
              <a:rPr lang="en-ZA" sz="1600" dirty="0" smtClean="0">
                <a:hlinkClick r:id="rId11"/>
              </a:rPr>
              <a:t>http://www.ted.com/talks/nick_hanauer_beware_fellow_plutocrats_the_pitchforks_are_coming</a:t>
            </a:r>
            <a:endParaRPr lang="en-ZA" sz="1600" dirty="0" smtClean="0"/>
          </a:p>
          <a:p>
            <a:pPr fontAlgn="auto">
              <a:spcAft>
                <a:spcPts val="0"/>
              </a:spcAft>
            </a:pPr>
            <a:r>
              <a:rPr lang="en-ZA" sz="1600" dirty="0" smtClean="0"/>
              <a:t>S&amp;P The extreme wealth gap is hurting growth: </a:t>
            </a:r>
            <a:r>
              <a:rPr lang="en-ZA" sz="1400" dirty="0" smtClean="0">
                <a:hlinkClick r:id="rId12"/>
              </a:rPr>
              <a:t>http://www.dailykos.com/story/2014/08/05/1319348/-S-P-finally-finds-something-to-dislike-in-our-extreme-wealth-gap-It-s-hurting-economic-growth</a:t>
            </a:r>
            <a:endParaRPr lang="en-ZA" sz="1400" dirty="0" smtClean="0"/>
          </a:p>
          <a:p>
            <a:pPr fontAlgn="auto">
              <a:spcAft>
                <a:spcPts val="0"/>
              </a:spcAft>
            </a:pPr>
            <a:endParaRPr lang="en-ZA" sz="1400" dirty="0" smtClean="0"/>
          </a:p>
        </p:txBody>
      </p:sp>
      <p:sp>
        <p:nvSpPr>
          <p:cNvPr id="16" name="Title 1"/>
          <p:cNvSpPr txBox="1">
            <a:spLocks/>
          </p:cNvSpPr>
          <p:nvPr/>
        </p:nvSpPr>
        <p:spPr>
          <a:xfrm>
            <a:off x="628650" y="1176172"/>
            <a:ext cx="7886700" cy="462998"/>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b="1" smtClean="0"/>
              <a:t>References</a:t>
            </a:r>
            <a:endParaRPr lang="en-ZA" b="1" dirty="0"/>
          </a:p>
        </p:txBody>
      </p:sp>
      <p:sp>
        <p:nvSpPr>
          <p:cNvPr id="17" name="Rectangle 16"/>
          <p:cNvSpPr/>
          <p:nvPr/>
        </p:nvSpPr>
        <p:spPr>
          <a:xfrm>
            <a:off x="4871634" y="5508626"/>
            <a:ext cx="4429529" cy="646331"/>
          </a:xfrm>
          <a:prstGeom prst="rect">
            <a:avLst/>
          </a:prstGeom>
          <a:noFill/>
        </p:spPr>
        <p:txBody>
          <a:bodyPr wrap="square" lIns="91440" tIns="45720" rIns="91440" bIns="45720">
            <a:spAutoFit/>
          </a:bodyPr>
          <a:lstStyle/>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644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013" y="1134665"/>
            <a:ext cx="4950383" cy="27814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190" y="1149223"/>
            <a:ext cx="3376839" cy="2239970"/>
          </a:xfrm>
          <a:prstGeom prst="rect">
            <a:avLst/>
          </a:prstGeom>
        </p:spPr>
      </p:pic>
      <p:sp>
        <p:nvSpPr>
          <p:cNvPr id="15" name="Rectangle 14"/>
          <p:cNvSpPr/>
          <p:nvPr/>
        </p:nvSpPr>
        <p:spPr>
          <a:xfrm>
            <a:off x="5641072" y="2176787"/>
            <a:ext cx="2492990"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Edison</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190" y="3346418"/>
            <a:ext cx="3526724" cy="2643721"/>
          </a:xfrm>
          <a:prstGeom prst="rect">
            <a:avLst/>
          </a:prstGeom>
        </p:spPr>
      </p:pic>
      <p:pic>
        <p:nvPicPr>
          <p:cNvPr id="8"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0851" y="3147491"/>
            <a:ext cx="4285397" cy="2842647"/>
          </a:xfrm>
          <a:prstGeom prst="rect">
            <a:avLst/>
          </a:prstGeom>
        </p:spPr>
      </p:pic>
    </p:spTree>
    <p:extLst>
      <p:ext uri="{BB962C8B-B14F-4D97-AF65-F5344CB8AC3E}">
        <p14:creationId xmlns:p14="http://schemas.microsoft.com/office/powerpoint/2010/main" val="1186542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389466" y="1189641"/>
            <a:ext cx="7886700" cy="586645"/>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sz="4000" dirty="0" smtClean="0"/>
              <a:t>The Future isn’t what it used to be</a:t>
            </a:r>
            <a:endParaRPr lang="en-ZA" sz="40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00" y="3339378"/>
            <a:ext cx="3238857" cy="2411703"/>
          </a:xfrm>
          <a:prstGeom prst="rect">
            <a:avLst/>
          </a:prstGeom>
        </p:spPr>
      </p:pic>
      <p:sp>
        <p:nvSpPr>
          <p:cNvPr id="10" name="Rectangle 9"/>
          <p:cNvSpPr/>
          <p:nvPr/>
        </p:nvSpPr>
        <p:spPr>
          <a:xfrm>
            <a:off x="1031890" y="4846864"/>
            <a:ext cx="3106620" cy="830997"/>
          </a:xfrm>
          <a:prstGeom prst="rect">
            <a:avLst/>
          </a:prstGeom>
        </p:spPr>
        <p:txBody>
          <a:bodyPr wrap="square">
            <a:spAutoFit/>
          </a:bodyPr>
          <a:lstStyle/>
          <a:p>
            <a:r>
              <a:rPr lang="en-ZA" sz="1600" b="1" dirty="0" smtClean="0">
                <a:solidFill>
                  <a:schemeClr val="bg1"/>
                </a:solidFill>
              </a:rPr>
              <a:t>Steve Jobs sitting with Bill Gates discussing the future of computing in 1991</a:t>
            </a:r>
            <a:endParaRPr lang="en-ZA" sz="1600"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816" y="2060521"/>
            <a:ext cx="3679408" cy="2677477"/>
          </a:xfrm>
          <a:prstGeom prst="rect">
            <a:avLst/>
          </a:prstGeom>
        </p:spPr>
      </p:pic>
      <p:sp>
        <p:nvSpPr>
          <p:cNvPr id="15" name="Rectangle 14"/>
          <p:cNvSpPr/>
          <p:nvPr/>
        </p:nvSpPr>
        <p:spPr>
          <a:xfrm>
            <a:off x="4332816" y="4767822"/>
            <a:ext cx="4026090" cy="1200329"/>
          </a:xfrm>
          <a:prstGeom prst="rect">
            <a:avLst/>
          </a:prstGeom>
        </p:spPr>
        <p:txBody>
          <a:bodyPr wrap="square">
            <a:spAutoFit/>
          </a:bodyPr>
          <a:lstStyle/>
          <a:p>
            <a:r>
              <a:rPr lang="en-ZA" dirty="0"/>
              <a:t>The US-built ENIAC (Electronic Numerical Integrator and Computer) was one of the first computer ever made</a:t>
            </a:r>
          </a:p>
        </p:txBody>
      </p:sp>
      <p:pic>
        <p:nvPicPr>
          <p:cNvPr id="16" name="Picture 1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5047" y="1651549"/>
            <a:ext cx="1860005" cy="1463008"/>
          </a:xfrm>
          <a:prstGeom prst="rect">
            <a:avLst/>
          </a:prstGeom>
        </p:spPr>
      </p:pic>
      <p:sp>
        <p:nvSpPr>
          <p:cNvPr id="17" name="TextBox 16"/>
          <p:cNvSpPr txBox="1"/>
          <p:nvPr/>
        </p:nvSpPr>
        <p:spPr>
          <a:xfrm>
            <a:off x="1082743" y="2888894"/>
            <a:ext cx="2531462" cy="369332"/>
          </a:xfrm>
          <a:prstGeom prst="rect">
            <a:avLst/>
          </a:prstGeom>
          <a:noFill/>
        </p:spPr>
        <p:txBody>
          <a:bodyPr wrap="none" rtlCol="0">
            <a:spAutoFit/>
          </a:bodyPr>
          <a:lstStyle/>
          <a:p>
            <a:r>
              <a:rPr lang="en-ZA" dirty="0" smtClean="0"/>
              <a:t>News report from 1981</a:t>
            </a:r>
            <a:endParaRPr lang="en-ZA" dirty="0"/>
          </a:p>
        </p:txBody>
      </p:sp>
    </p:spTree>
    <p:extLst>
      <p:ext uri="{BB962C8B-B14F-4D97-AF65-F5344CB8AC3E}">
        <p14:creationId xmlns:p14="http://schemas.microsoft.com/office/powerpoint/2010/main" val="355232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514159" y="1488293"/>
            <a:ext cx="7886700" cy="541339"/>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sz="3600" dirty="0" smtClean="0"/>
              <a:t>Kindle equivalent in 1928 / a GPS in 1930</a:t>
            </a:r>
            <a:endParaRPr lang="en-ZA" sz="3600"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07" y="2015109"/>
            <a:ext cx="2962318" cy="3873801"/>
          </a:xfrm>
          <a:prstGeom prst="rect">
            <a:avLst/>
          </a:prstGeom>
        </p:spPr>
      </p:pic>
      <p:pic>
        <p:nvPicPr>
          <p:cNvPr id="10"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94754" y="2015109"/>
            <a:ext cx="4246156" cy="387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262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309160" y="1131460"/>
            <a:ext cx="4660710" cy="84443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fontAlgn="auto">
              <a:spcAft>
                <a:spcPts val="0"/>
              </a:spcAft>
            </a:pPr>
            <a:r>
              <a:rPr lang="en-ZA" sz="2800" dirty="0" smtClean="0"/>
              <a:t>Found in discerning offices in the 1950’s – a whisky dispenser</a:t>
            </a:r>
            <a:endParaRPr lang="en-ZA" sz="2800"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697" y="2035143"/>
            <a:ext cx="2596143" cy="3754422"/>
          </a:xfrm>
          <a:prstGeom prst="rect">
            <a:avLst/>
          </a:prstGeom>
        </p:spPr>
      </p:pic>
      <p:pic>
        <p:nvPicPr>
          <p:cNvPr id="10"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151250" y="2063483"/>
            <a:ext cx="2698340" cy="386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4943427" y="1483991"/>
            <a:ext cx="3502119" cy="63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l"/>
            <a:r>
              <a:rPr lang="en-ZA" sz="2800" dirty="0" smtClean="0"/>
              <a:t>TV Glasses? In 1963</a:t>
            </a:r>
            <a:endParaRPr lang="en-ZA" sz="2800" dirty="0"/>
          </a:p>
        </p:txBody>
      </p:sp>
    </p:spTree>
    <p:extLst>
      <p:ext uri="{BB962C8B-B14F-4D97-AF65-F5344CB8AC3E}">
        <p14:creationId xmlns:p14="http://schemas.microsoft.com/office/powerpoint/2010/main" val="3213638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0" y="6356350"/>
            <a:ext cx="9144000" cy="501650"/>
          </a:xfrm>
          <a:prstGeom prst="wave">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063752"/>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7" descr="SAIEE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0"/>
            <a:ext cx="1784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chemeClr val="bg1"/>
                </a:solidFill>
              </a:rPr>
              <a:t>www.saiee.org.za</a:t>
            </a:r>
          </a:p>
        </p:txBody>
      </p:sp>
      <p:sp>
        <p:nvSpPr>
          <p:cNvPr id="12" name="Wave 11"/>
          <p:cNvSpPr/>
          <p:nvPr/>
        </p:nvSpPr>
        <p:spPr>
          <a:xfrm>
            <a:off x="0" y="5932488"/>
            <a:ext cx="9144000" cy="50165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0" y="1149350"/>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595791" y="1499953"/>
            <a:ext cx="7646603" cy="662826"/>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ZA" dirty="0" smtClean="0"/>
              <a:t>Increased internet speeds</a:t>
            </a:r>
            <a:endParaRPr lang="en-ZA" dirty="0"/>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54" y="2518065"/>
            <a:ext cx="4201277" cy="3150958"/>
          </a:xfrm>
          <a:prstGeom prst="rect">
            <a:avLst/>
          </a:prstGeom>
        </p:spPr>
      </p:pic>
      <p:pic>
        <p:nvPicPr>
          <p:cNvPr id="10"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527931" y="2586641"/>
            <a:ext cx="4521065" cy="281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810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3559</TotalTime>
  <Words>978</Words>
  <Application>Microsoft Office PowerPoint</Application>
  <PresentationFormat>On-screen Show (4:3)</PresentationFormat>
  <Paragraphs>195</Paragraphs>
  <Slides>42</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Helvetica</vt:lpstr>
      <vt:lpstr>Times New Roman</vt:lpstr>
      <vt:lpstr>Office Theme</vt:lpstr>
      <vt:lpstr>Pay It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Map of Facebook users</vt:lpstr>
      <vt:lpstr>World Map of Internet of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Minx Avrabos</dc:creator>
  <cp:lastModifiedBy>Gerda Geyer</cp:lastModifiedBy>
  <cp:revision>195</cp:revision>
  <dcterms:created xsi:type="dcterms:W3CDTF">2012-03-22T06:32:55Z</dcterms:created>
  <dcterms:modified xsi:type="dcterms:W3CDTF">2015-04-09T11:48:06Z</dcterms:modified>
</cp:coreProperties>
</file>